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9" r:id="rId4"/>
    <p:sldId id="265" r:id="rId5"/>
    <p:sldId id="266" r:id="rId6"/>
    <p:sldId id="271" r:id="rId7"/>
    <p:sldId id="269" r:id="rId8"/>
    <p:sldId id="268" r:id="rId9"/>
    <p:sldId id="261" r:id="rId10"/>
    <p:sldId id="270" r:id="rId11"/>
    <p:sldId id="260" r:id="rId12"/>
    <p:sldId id="267" r:id="rId13"/>
    <p:sldId id="273" r:id="rId14"/>
    <p:sldId id="258" r:id="rId15"/>
    <p:sldId id="262" r:id="rId16"/>
    <p:sldId id="263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86CF9-B9EC-4145-9EF7-355C2162711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FD532-A8D2-4A28-BD83-C763493D173E}">
      <dgm:prSet phldrT="[Текст]"/>
      <dgm:spPr/>
      <dgm:t>
        <a:bodyPr/>
        <a:lstStyle/>
        <a:p>
          <a:r>
            <a:rPr lang="ru-RU" dirty="0" smtClean="0"/>
            <a:t>Модели психолого-педагогического класса</a:t>
          </a:r>
          <a:endParaRPr lang="ru-RU" dirty="0"/>
        </a:p>
      </dgm:t>
    </dgm:pt>
    <dgm:pt modelId="{8AF86528-3F57-423A-A56B-832188DA4BB9}" type="parTrans" cxnId="{23DA4BF8-6336-482B-B164-991F16F3D23C}">
      <dgm:prSet/>
      <dgm:spPr/>
      <dgm:t>
        <a:bodyPr/>
        <a:lstStyle/>
        <a:p>
          <a:endParaRPr lang="ru-RU"/>
        </a:p>
      </dgm:t>
    </dgm:pt>
    <dgm:pt modelId="{1CA5AEBF-8DD4-4B2E-94FD-A07FDC44D797}" type="sibTrans" cxnId="{23DA4BF8-6336-482B-B164-991F16F3D23C}">
      <dgm:prSet/>
      <dgm:spPr/>
      <dgm:t>
        <a:bodyPr/>
        <a:lstStyle/>
        <a:p>
          <a:endParaRPr lang="ru-RU"/>
        </a:p>
      </dgm:t>
    </dgm:pt>
    <dgm:pt modelId="{D7EFBFFD-8848-4C67-9CFD-2255C536DB6D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Сетевая</a:t>
          </a:r>
          <a:r>
            <a:rPr lang="ru-RU" dirty="0" smtClean="0"/>
            <a:t> (в рамках доп. образования во внеурочное время на базе сети классов)</a:t>
          </a:r>
          <a:endParaRPr lang="ru-RU" dirty="0"/>
        </a:p>
      </dgm:t>
    </dgm:pt>
    <dgm:pt modelId="{256C700B-2B3C-4814-BBFF-25159C57E58F}" type="parTrans" cxnId="{B8E66F14-8A51-4803-B202-89AD66F1B3F0}">
      <dgm:prSet/>
      <dgm:spPr/>
      <dgm:t>
        <a:bodyPr/>
        <a:lstStyle/>
        <a:p>
          <a:endParaRPr lang="ru-RU"/>
        </a:p>
      </dgm:t>
    </dgm:pt>
    <dgm:pt modelId="{DD0523D0-862E-4BC6-A90C-4A9CA425CBAC}" type="sibTrans" cxnId="{B8E66F14-8A51-4803-B202-89AD66F1B3F0}">
      <dgm:prSet/>
      <dgm:spPr/>
      <dgm:t>
        <a:bodyPr/>
        <a:lstStyle/>
        <a:p>
          <a:endParaRPr lang="ru-RU"/>
        </a:p>
      </dgm:t>
    </dgm:pt>
    <dgm:pt modelId="{83BCABE8-2B2F-4CB3-BF7F-8B61AC1868E3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Муниципальная </a:t>
          </a:r>
          <a:r>
            <a:rPr lang="ru-RU" dirty="0" smtClean="0"/>
            <a:t>(во внеурочное время в очно-заочной форме с применением </a:t>
          </a:r>
          <a:r>
            <a:rPr lang="ru-RU" dirty="0" err="1" smtClean="0"/>
            <a:t>дист.обр.технологий</a:t>
          </a:r>
          <a:r>
            <a:rPr lang="ru-RU" dirty="0" smtClean="0"/>
            <a:t>)  </a:t>
          </a:r>
          <a:endParaRPr lang="ru-RU" dirty="0"/>
        </a:p>
      </dgm:t>
    </dgm:pt>
    <dgm:pt modelId="{63708CBB-59C3-4DE4-9A7A-85CD000062D5}" type="parTrans" cxnId="{0EF31DF5-EFFB-474C-848F-161B0B3E96B5}">
      <dgm:prSet/>
      <dgm:spPr/>
      <dgm:t>
        <a:bodyPr/>
        <a:lstStyle/>
        <a:p>
          <a:endParaRPr lang="ru-RU"/>
        </a:p>
      </dgm:t>
    </dgm:pt>
    <dgm:pt modelId="{E069B2F2-7FC2-4030-951E-3C02D825585F}" type="sibTrans" cxnId="{0EF31DF5-EFFB-474C-848F-161B0B3E96B5}">
      <dgm:prSet/>
      <dgm:spPr/>
      <dgm:t>
        <a:bodyPr/>
        <a:lstStyle/>
        <a:p>
          <a:endParaRPr lang="ru-RU"/>
        </a:p>
      </dgm:t>
    </dgm:pt>
    <dgm:pt modelId="{48D65FCC-BBE5-4CC3-9F43-A4B842E15C64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Школьная</a:t>
          </a:r>
          <a:r>
            <a:rPr lang="ru-RU" dirty="0" smtClean="0"/>
            <a:t> (в школе по отдельному учебному плану) </a:t>
          </a:r>
          <a:endParaRPr lang="ru-RU" dirty="0"/>
        </a:p>
      </dgm:t>
    </dgm:pt>
    <dgm:pt modelId="{9C730EA7-D9AC-4552-9225-107FD53B3A04}" type="parTrans" cxnId="{169FF083-D1B1-4C03-AC93-CCEE66ECAF12}">
      <dgm:prSet/>
      <dgm:spPr/>
      <dgm:t>
        <a:bodyPr/>
        <a:lstStyle/>
        <a:p>
          <a:endParaRPr lang="ru-RU"/>
        </a:p>
      </dgm:t>
    </dgm:pt>
    <dgm:pt modelId="{DD728C60-0311-4F7F-9365-1C4FA1421565}" type="sibTrans" cxnId="{169FF083-D1B1-4C03-AC93-CCEE66ECAF12}">
      <dgm:prSet/>
      <dgm:spPr/>
      <dgm:t>
        <a:bodyPr/>
        <a:lstStyle/>
        <a:p>
          <a:endParaRPr lang="ru-RU"/>
        </a:p>
      </dgm:t>
    </dgm:pt>
    <dgm:pt modelId="{47084C2A-FBDF-4147-926D-93CC2C5DB5D0}" type="pres">
      <dgm:prSet presAssocID="{5A886CF9-B9EC-4145-9EF7-355C216271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14F13-F045-4F63-A3F9-8BA5C4F1FB14}" type="pres">
      <dgm:prSet presAssocID="{65AFD532-A8D2-4A28-BD83-C763493D173E}" presName="roof" presStyleLbl="dkBgShp" presStyleIdx="0" presStyleCnt="2"/>
      <dgm:spPr/>
      <dgm:t>
        <a:bodyPr/>
        <a:lstStyle/>
        <a:p>
          <a:endParaRPr lang="ru-RU"/>
        </a:p>
      </dgm:t>
    </dgm:pt>
    <dgm:pt modelId="{EAB0DD90-35C5-4730-BFE6-E39D19CBDF4F}" type="pres">
      <dgm:prSet presAssocID="{65AFD532-A8D2-4A28-BD83-C763493D173E}" presName="pillars" presStyleCnt="0"/>
      <dgm:spPr/>
    </dgm:pt>
    <dgm:pt modelId="{09D08BA0-DDE2-4C31-9F64-9C9BB9F6F040}" type="pres">
      <dgm:prSet presAssocID="{65AFD532-A8D2-4A28-BD83-C763493D173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19801-504E-458F-AACC-0C8008411598}" type="pres">
      <dgm:prSet presAssocID="{83BCABE8-2B2F-4CB3-BF7F-8B61AC1868E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01BF6-818F-4A6D-9E0F-7385AE5669CC}" type="pres">
      <dgm:prSet presAssocID="{48D65FCC-BBE5-4CC3-9F43-A4B842E15C64}" presName="pillarX" presStyleLbl="node1" presStyleIdx="2" presStyleCnt="3" custLinFactNeighborX="147" custLinFactNeighborY="-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94CD4-2008-4322-A4D6-5F37435DB2B2}" type="pres">
      <dgm:prSet presAssocID="{65AFD532-A8D2-4A28-BD83-C763493D173E}" presName="base" presStyleLbl="dkBgShp" presStyleIdx="1" presStyleCnt="2" custFlipVert="1" custScaleY="181684"/>
      <dgm:spPr/>
    </dgm:pt>
  </dgm:ptLst>
  <dgm:cxnLst>
    <dgm:cxn modelId="{23DA4BF8-6336-482B-B164-991F16F3D23C}" srcId="{5A886CF9-B9EC-4145-9EF7-355C21627115}" destId="{65AFD532-A8D2-4A28-BD83-C763493D173E}" srcOrd="0" destOrd="0" parTransId="{8AF86528-3F57-423A-A56B-832188DA4BB9}" sibTransId="{1CA5AEBF-8DD4-4B2E-94FD-A07FDC44D797}"/>
    <dgm:cxn modelId="{EBAC1073-090E-45C5-AE04-DE7938D6F251}" type="presOf" srcId="{65AFD532-A8D2-4A28-BD83-C763493D173E}" destId="{0BA14F13-F045-4F63-A3F9-8BA5C4F1FB14}" srcOrd="0" destOrd="0" presId="urn:microsoft.com/office/officeart/2005/8/layout/hList3"/>
    <dgm:cxn modelId="{9CB78B22-1F73-4C0B-A14B-BC5AD3355B6D}" type="presOf" srcId="{83BCABE8-2B2F-4CB3-BF7F-8B61AC1868E3}" destId="{D2B19801-504E-458F-AACC-0C8008411598}" srcOrd="0" destOrd="0" presId="urn:microsoft.com/office/officeart/2005/8/layout/hList3"/>
    <dgm:cxn modelId="{0EF31DF5-EFFB-474C-848F-161B0B3E96B5}" srcId="{65AFD532-A8D2-4A28-BD83-C763493D173E}" destId="{83BCABE8-2B2F-4CB3-BF7F-8B61AC1868E3}" srcOrd="1" destOrd="0" parTransId="{63708CBB-59C3-4DE4-9A7A-85CD000062D5}" sibTransId="{E069B2F2-7FC2-4030-951E-3C02D825585F}"/>
    <dgm:cxn modelId="{B8E66F14-8A51-4803-B202-89AD66F1B3F0}" srcId="{65AFD532-A8D2-4A28-BD83-C763493D173E}" destId="{D7EFBFFD-8848-4C67-9CFD-2255C536DB6D}" srcOrd="0" destOrd="0" parTransId="{256C700B-2B3C-4814-BBFF-25159C57E58F}" sibTransId="{DD0523D0-862E-4BC6-A90C-4A9CA425CBAC}"/>
    <dgm:cxn modelId="{6624B1E6-3735-4C24-8300-CBB7E2004D30}" type="presOf" srcId="{48D65FCC-BBE5-4CC3-9F43-A4B842E15C64}" destId="{B8001BF6-818F-4A6D-9E0F-7385AE5669CC}" srcOrd="0" destOrd="0" presId="urn:microsoft.com/office/officeart/2005/8/layout/hList3"/>
    <dgm:cxn modelId="{169FF083-D1B1-4C03-AC93-CCEE66ECAF12}" srcId="{65AFD532-A8D2-4A28-BD83-C763493D173E}" destId="{48D65FCC-BBE5-4CC3-9F43-A4B842E15C64}" srcOrd="2" destOrd="0" parTransId="{9C730EA7-D9AC-4552-9225-107FD53B3A04}" sibTransId="{DD728C60-0311-4F7F-9365-1C4FA1421565}"/>
    <dgm:cxn modelId="{DC01212F-DD49-453F-A383-6AB847BF8BCE}" type="presOf" srcId="{D7EFBFFD-8848-4C67-9CFD-2255C536DB6D}" destId="{09D08BA0-DDE2-4C31-9F64-9C9BB9F6F040}" srcOrd="0" destOrd="0" presId="urn:microsoft.com/office/officeart/2005/8/layout/hList3"/>
    <dgm:cxn modelId="{5A43DF1E-B846-47EA-A5CA-FB84695FDE6B}" type="presOf" srcId="{5A886CF9-B9EC-4145-9EF7-355C21627115}" destId="{47084C2A-FBDF-4147-926D-93CC2C5DB5D0}" srcOrd="0" destOrd="0" presId="urn:microsoft.com/office/officeart/2005/8/layout/hList3"/>
    <dgm:cxn modelId="{6F07255A-E7A6-4715-97C6-6B4C1D2773D6}" type="presParOf" srcId="{47084C2A-FBDF-4147-926D-93CC2C5DB5D0}" destId="{0BA14F13-F045-4F63-A3F9-8BA5C4F1FB14}" srcOrd="0" destOrd="0" presId="urn:microsoft.com/office/officeart/2005/8/layout/hList3"/>
    <dgm:cxn modelId="{F4DCE5CA-931B-4653-849C-9F62639EA9C0}" type="presParOf" srcId="{47084C2A-FBDF-4147-926D-93CC2C5DB5D0}" destId="{EAB0DD90-35C5-4730-BFE6-E39D19CBDF4F}" srcOrd="1" destOrd="0" presId="urn:microsoft.com/office/officeart/2005/8/layout/hList3"/>
    <dgm:cxn modelId="{E239128F-65B3-4906-8511-CCF5AE1D2B22}" type="presParOf" srcId="{EAB0DD90-35C5-4730-BFE6-E39D19CBDF4F}" destId="{09D08BA0-DDE2-4C31-9F64-9C9BB9F6F040}" srcOrd="0" destOrd="0" presId="urn:microsoft.com/office/officeart/2005/8/layout/hList3"/>
    <dgm:cxn modelId="{55F9C800-730E-47BA-A32D-1CCAA29D9F30}" type="presParOf" srcId="{EAB0DD90-35C5-4730-BFE6-E39D19CBDF4F}" destId="{D2B19801-504E-458F-AACC-0C8008411598}" srcOrd="1" destOrd="0" presId="urn:microsoft.com/office/officeart/2005/8/layout/hList3"/>
    <dgm:cxn modelId="{7F255353-E4E8-46FB-9047-72F5BA2698C3}" type="presParOf" srcId="{EAB0DD90-35C5-4730-BFE6-E39D19CBDF4F}" destId="{B8001BF6-818F-4A6D-9E0F-7385AE5669CC}" srcOrd="2" destOrd="0" presId="urn:microsoft.com/office/officeart/2005/8/layout/hList3"/>
    <dgm:cxn modelId="{D3D2AFD8-8865-4064-99DB-02EB2D245E1F}" type="presParOf" srcId="{47084C2A-FBDF-4147-926D-93CC2C5DB5D0}" destId="{F9A94CD4-2008-4322-A4D6-5F37435DB2B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5FEFD-279C-44A6-8140-E3CC6FF1E27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4FACF-1507-449C-AC59-24C4CB3FEFE8}">
      <dgm:prSet phldrT="[Текст]"/>
      <dgm:spPr/>
      <dgm:t>
        <a:bodyPr/>
        <a:lstStyle/>
        <a:p>
          <a:r>
            <a:rPr lang="ru-RU" dirty="0" smtClean="0"/>
            <a:t>Школа №9</a:t>
          </a:r>
          <a:endParaRPr lang="ru-RU" dirty="0"/>
        </a:p>
      </dgm:t>
    </dgm:pt>
    <dgm:pt modelId="{3E178D41-ED8F-4B0B-98CD-C86828317A2D}" type="parTrans" cxnId="{C6898B15-0B44-474E-BA5B-A6CCAF3F6A57}">
      <dgm:prSet/>
      <dgm:spPr/>
      <dgm:t>
        <a:bodyPr/>
        <a:lstStyle/>
        <a:p>
          <a:endParaRPr lang="ru-RU"/>
        </a:p>
      </dgm:t>
    </dgm:pt>
    <dgm:pt modelId="{E2B16E9A-FBD1-4BD1-854F-F19033F34F44}" type="sibTrans" cxnId="{C6898B15-0B44-474E-BA5B-A6CCAF3F6A57}">
      <dgm:prSet/>
      <dgm:spPr/>
      <dgm:t>
        <a:bodyPr/>
        <a:lstStyle/>
        <a:p>
          <a:endParaRPr lang="ru-RU"/>
        </a:p>
      </dgm:t>
    </dgm:pt>
    <dgm:pt modelId="{FA36AE4C-A42B-41B8-B58C-18AB17ABCE7A}">
      <dgm:prSet phldrT="[Текст]"/>
      <dgm:spPr/>
      <dgm:t>
        <a:bodyPr/>
        <a:lstStyle/>
        <a:p>
          <a:r>
            <a:rPr lang="ru-RU" dirty="0" smtClean="0"/>
            <a:t>уроки</a:t>
          </a:r>
          <a:endParaRPr lang="ru-RU" dirty="0"/>
        </a:p>
      </dgm:t>
    </dgm:pt>
    <dgm:pt modelId="{A5C50F80-73DA-46BB-8D6B-5A9B378E9904}" type="parTrans" cxnId="{254A4B44-B464-4227-B4C0-006A3E87CC9C}">
      <dgm:prSet/>
      <dgm:spPr/>
      <dgm:t>
        <a:bodyPr/>
        <a:lstStyle/>
        <a:p>
          <a:endParaRPr lang="ru-RU"/>
        </a:p>
      </dgm:t>
    </dgm:pt>
    <dgm:pt modelId="{82275076-388C-4676-A4AD-66306D9404B3}" type="sibTrans" cxnId="{254A4B44-B464-4227-B4C0-006A3E87CC9C}">
      <dgm:prSet/>
      <dgm:spPr/>
      <dgm:t>
        <a:bodyPr/>
        <a:lstStyle/>
        <a:p>
          <a:endParaRPr lang="ru-RU"/>
        </a:p>
      </dgm:t>
    </dgm:pt>
    <dgm:pt modelId="{EA75EAC2-9915-41F3-9477-9EFA186F14B5}">
      <dgm:prSet phldrT="[Текст]"/>
      <dgm:spPr/>
      <dgm:t>
        <a:bodyPr/>
        <a:lstStyle/>
        <a:p>
          <a:r>
            <a:rPr lang="ru-RU" dirty="0" smtClean="0"/>
            <a:t>внеурочные занятия</a:t>
          </a:r>
          <a:endParaRPr lang="ru-RU" dirty="0"/>
        </a:p>
      </dgm:t>
    </dgm:pt>
    <dgm:pt modelId="{8E3DCBD1-D963-40D0-AAAB-78791F253D11}" type="parTrans" cxnId="{240BC893-BC99-4EF9-86F9-AC13575F6163}">
      <dgm:prSet/>
      <dgm:spPr/>
      <dgm:t>
        <a:bodyPr/>
        <a:lstStyle/>
        <a:p>
          <a:endParaRPr lang="ru-RU"/>
        </a:p>
      </dgm:t>
    </dgm:pt>
    <dgm:pt modelId="{A8BF9F33-94F6-4C51-83A7-D030A1E061FC}" type="sibTrans" cxnId="{240BC893-BC99-4EF9-86F9-AC13575F6163}">
      <dgm:prSet/>
      <dgm:spPr/>
      <dgm:t>
        <a:bodyPr/>
        <a:lstStyle/>
        <a:p>
          <a:endParaRPr lang="ru-RU"/>
        </a:p>
      </dgm:t>
    </dgm:pt>
    <dgm:pt modelId="{1D81E185-C872-4CEC-82EF-C786BE2BFAB2}">
      <dgm:prSet phldrT="[Текст]"/>
      <dgm:spPr/>
      <dgm:t>
        <a:bodyPr/>
        <a:lstStyle/>
        <a:p>
          <a:r>
            <a:rPr lang="ru-RU" dirty="0" smtClean="0"/>
            <a:t>Шуйский филиал </a:t>
          </a:r>
          <a:r>
            <a:rPr lang="ru-RU" dirty="0" err="1" smtClean="0"/>
            <a:t>ИвГУ</a:t>
          </a:r>
          <a:endParaRPr lang="ru-RU" dirty="0"/>
        </a:p>
      </dgm:t>
    </dgm:pt>
    <dgm:pt modelId="{54581EBC-BEFA-4F46-A572-D87370A2CAA6}" type="parTrans" cxnId="{405AE7AE-710B-42C2-A3E5-7EC6DF274054}">
      <dgm:prSet/>
      <dgm:spPr/>
      <dgm:t>
        <a:bodyPr/>
        <a:lstStyle/>
        <a:p>
          <a:endParaRPr lang="ru-RU"/>
        </a:p>
      </dgm:t>
    </dgm:pt>
    <dgm:pt modelId="{5E556C60-C3E4-4994-923E-D0CA7602409E}" type="sibTrans" cxnId="{405AE7AE-710B-42C2-A3E5-7EC6DF274054}">
      <dgm:prSet/>
      <dgm:spPr/>
      <dgm:t>
        <a:bodyPr/>
        <a:lstStyle/>
        <a:p>
          <a:endParaRPr lang="ru-RU"/>
        </a:p>
      </dgm:t>
    </dgm:pt>
    <dgm:pt modelId="{B6876524-D2A1-4927-8CFC-7640E7C900F8}">
      <dgm:prSet phldrT="[Текст]"/>
      <dgm:spPr/>
      <dgm:t>
        <a:bodyPr/>
        <a:lstStyle/>
        <a:p>
          <a:r>
            <a:rPr lang="ru-RU" dirty="0" smtClean="0"/>
            <a:t>занятия по психологии и педагогике</a:t>
          </a:r>
          <a:endParaRPr lang="ru-RU" dirty="0"/>
        </a:p>
      </dgm:t>
    </dgm:pt>
    <dgm:pt modelId="{0A19C428-12F4-4112-A1F7-EEC09B600BC6}" type="parTrans" cxnId="{7A0096A9-3A18-408A-B4E0-EEFEDCF96E6E}">
      <dgm:prSet/>
      <dgm:spPr/>
      <dgm:t>
        <a:bodyPr/>
        <a:lstStyle/>
        <a:p>
          <a:endParaRPr lang="ru-RU"/>
        </a:p>
      </dgm:t>
    </dgm:pt>
    <dgm:pt modelId="{9FF6F798-F1F8-440C-877C-20FAECF45CB7}" type="sibTrans" cxnId="{7A0096A9-3A18-408A-B4E0-EEFEDCF96E6E}">
      <dgm:prSet/>
      <dgm:spPr/>
      <dgm:t>
        <a:bodyPr/>
        <a:lstStyle/>
        <a:p>
          <a:endParaRPr lang="ru-RU"/>
        </a:p>
      </dgm:t>
    </dgm:pt>
    <dgm:pt modelId="{DC693FEF-10EB-4AC9-BB9D-F8BC2D931D86}">
      <dgm:prSet phldrT="[Текст]"/>
      <dgm:spPr/>
      <dgm:t>
        <a:bodyPr/>
        <a:lstStyle/>
        <a:p>
          <a:r>
            <a:rPr lang="ru-RU" dirty="0" smtClean="0"/>
            <a:t>мероприятия на базе вуза  </a:t>
          </a:r>
          <a:endParaRPr lang="ru-RU" dirty="0"/>
        </a:p>
      </dgm:t>
    </dgm:pt>
    <dgm:pt modelId="{537F0247-8D46-4958-8A34-70B9998F1107}" type="parTrans" cxnId="{0FA2186F-8F85-428C-A923-5EB47FA4070D}">
      <dgm:prSet/>
      <dgm:spPr/>
      <dgm:t>
        <a:bodyPr/>
        <a:lstStyle/>
        <a:p>
          <a:endParaRPr lang="ru-RU"/>
        </a:p>
      </dgm:t>
    </dgm:pt>
    <dgm:pt modelId="{278D68E5-EF73-4DEB-AADB-6793736F2DF5}" type="sibTrans" cxnId="{0FA2186F-8F85-428C-A923-5EB47FA4070D}">
      <dgm:prSet/>
      <dgm:spPr/>
      <dgm:t>
        <a:bodyPr/>
        <a:lstStyle/>
        <a:p>
          <a:endParaRPr lang="ru-RU"/>
        </a:p>
      </dgm:t>
    </dgm:pt>
    <dgm:pt modelId="{BA4D306B-2990-4A8D-81B9-02090603D030}">
      <dgm:prSet phldrT="[Текст]"/>
      <dgm:spPr/>
      <dgm:t>
        <a:bodyPr/>
        <a:lstStyle/>
        <a:p>
          <a:endParaRPr lang="ru-RU" dirty="0"/>
        </a:p>
      </dgm:t>
    </dgm:pt>
    <dgm:pt modelId="{B34BDE36-9FF1-4E35-9990-C2D1283D190D}" type="parTrans" cxnId="{8AD2203B-1C53-491E-976A-5D7FE222D368}">
      <dgm:prSet/>
      <dgm:spPr/>
      <dgm:t>
        <a:bodyPr/>
        <a:lstStyle/>
        <a:p>
          <a:endParaRPr lang="ru-RU"/>
        </a:p>
      </dgm:t>
    </dgm:pt>
    <dgm:pt modelId="{0970FE2F-9E73-405C-A04C-8C36ACAB6693}" type="sibTrans" cxnId="{8AD2203B-1C53-491E-976A-5D7FE222D368}">
      <dgm:prSet/>
      <dgm:spPr/>
      <dgm:t>
        <a:bodyPr/>
        <a:lstStyle/>
        <a:p>
          <a:endParaRPr lang="ru-RU"/>
        </a:p>
      </dgm:t>
    </dgm:pt>
    <dgm:pt modelId="{1F572A85-C8A6-4597-B08F-0A0C0B83018B}" type="pres">
      <dgm:prSet presAssocID="{5065FEFD-279C-44A6-8140-E3CC6FF1E2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FCC7C4-1949-4F51-9315-1A8FF99618A8}" type="pres">
      <dgm:prSet presAssocID="{7FD4FACF-1507-449C-AC59-24C4CB3FEFE8}" presName="linNode" presStyleCnt="0"/>
      <dgm:spPr/>
    </dgm:pt>
    <dgm:pt modelId="{8CED1D23-FF2C-46A6-A534-DC69D519694C}" type="pres">
      <dgm:prSet presAssocID="{7FD4FACF-1507-449C-AC59-24C4CB3FEFE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7547E-AB0A-4DBD-A42E-7B713893C6CF}" type="pres">
      <dgm:prSet presAssocID="{7FD4FACF-1507-449C-AC59-24C4CB3FEFE8}" presName="childShp" presStyleLbl="bgAccFollowNode1" presStyleIdx="0" presStyleCnt="2" custLinFactNeighborX="-1650" custLinFactNeighborY="-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5AA08-E5EE-4E83-A97B-12BF8927954B}" type="pres">
      <dgm:prSet presAssocID="{E2B16E9A-FBD1-4BD1-854F-F19033F34F44}" presName="spacing" presStyleCnt="0"/>
      <dgm:spPr/>
    </dgm:pt>
    <dgm:pt modelId="{370EB18E-5C8D-4FDB-B983-40876C151551}" type="pres">
      <dgm:prSet presAssocID="{1D81E185-C872-4CEC-82EF-C786BE2BFAB2}" presName="linNode" presStyleCnt="0"/>
      <dgm:spPr/>
    </dgm:pt>
    <dgm:pt modelId="{333650CE-8547-45D5-8632-920DCB6B67D4}" type="pres">
      <dgm:prSet presAssocID="{1D81E185-C872-4CEC-82EF-C786BE2BFAB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4471-2FCF-46EE-ADB2-B295C8DB759C}" type="pres">
      <dgm:prSet presAssocID="{1D81E185-C872-4CEC-82EF-C786BE2BFA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B1F44-1EBD-4421-A69E-C40586D944CE}" type="presOf" srcId="{1D81E185-C872-4CEC-82EF-C786BE2BFAB2}" destId="{333650CE-8547-45D5-8632-920DCB6B67D4}" srcOrd="0" destOrd="0" presId="urn:microsoft.com/office/officeart/2005/8/layout/vList6"/>
    <dgm:cxn modelId="{641CE455-F9C8-4F4B-B1A2-2B6A015D86ED}" type="presOf" srcId="{B6876524-D2A1-4927-8CFC-7640E7C900F8}" destId="{84304471-2FCF-46EE-ADB2-B295C8DB759C}" srcOrd="0" destOrd="0" presId="urn:microsoft.com/office/officeart/2005/8/layout/vList6"/>
    <dgm:cxn modelId="{0FA2186F-8F85-428C-A923-5EB47FA4070D}" srcId="{1D81E185-C872-4CEC-82EF-C786BE2BFAB2}" destId="{DC693FEF-10EB-4AC9-BB9D-F8BC2D931D86}" srcOrd="1" destOrd="0" parTransId="{537F0247-8D46-4958-8A34-70B9998F1107}" sibTransId="{278D68E5-EF73-4DEB-AADB-6793736F2DF5}"/>
    <dgm:cxn modelId="{405AE7AE-710B-42C2-A3E5-7EC6DF274054}" srcId="{5065FEFD-279C-44A6-8140-E3CC6FF1E27C}" destId="{1D81E185-C872-4CEC-82EF-C786BE2BFAB2}" srcOrd="1" destOrd="0" parTransId="{54581EBC-BEFA-4F46-A572-D87370A2CAA6}" sibTransId="{5E556C60-C3E4-4994-923E-D0CA7602409E}"/>
    <dgm:cxn modelId="{769C763B-203F-4A89-BC52-C5ACAE7B883B}" type="presOf" srcId="{BA4D306B-2990-4A8D-81B9-02090603D030}" destId="{4EC7547E-AB0A-4DBD-A42E-7B713893C6CF}" srcOrd="0" destOrd="0" presId="urn:microsoft.com/office/officeart/2005/8/layout/vList6"/>
    <dgm:cxn modelId="{240BC893-BC99-4EF9-86F9-AC13575F6163}" srcId="{7FD4FACF-1507-449C-AC59-24C4CB3FEFE8}" destId="{EA75EAC2-9915-41F3-9477-9EFA186F14B5}" srcOrd="2" destOrd="0" parTransId="{8E3DCBD1-D963-40D0-AAAB-78791F253D11}" sibTransId="{A8BF9F33-94F6-4C51-83A7-D030A1E061FC}"/>
    <dgm:cxn modelId="{1BA76A8B-5F77-437A-ABCD-94D250237613}" type="presOf" srcId="{DC693FEF-10EB-4AC9-BB9D-F8BC2D931D86}" destId="{84304471-2FCF-46EE-ADB2-B295C8DB759C}" srcOrd="0" destOrd="1" presId="urn:microsoft.com/office/officeart/2005/8/layout/vList6"/>
    <dgm:cxn modelId="{8AD2203B-1C53-491E-976A-5D7FE222D368}" srcId="{7FD4FACF-1507-449C-AC59-24C4CB3FEFE8}" destId="{BA4D306B-2990-4A8D-81B9-02090603D030}" srcOrd="0" destOrd="0" parTransId="{B34BDE36-9FF1-4E35-9990-C2D1283D190D}" sibTransId="{0970FE2F-9E73-405C-A04C-8C36ACAB6693}"/>
    <dgm:cxn modelId="{343C63D2-95DB-498E-9CED-86A20E9E0D4D}" type="presOf" srcId="{5065FEFD-279C-44A6-8140-E3CC6FF1E27C}" destId="{1F572A85-C8A6-4597-B08F-0A0C0B83018B}" srcOrd="0" destOrd="0" presId="urn:microsoft.com/office/officeart/2005/8/layout/vList6"/>
    <dgm:cxn modelId="{7A0096A9-3A18-408A-B4E0-EEFEDCF96E6E}" srcId="{1D81E185-C872-4CEC-82EF-C786BE2BFAB2}" destId="{B6876524-D2A1-4927-8CFC-7640E7C900F8}" srcOrd="0" destOrd="0" parTransId="{0A19C428-12F4-4112-A1F7-EEC09B600BC6}" sibTransId="{9FF6F798-F1F8-440C-877C-20FAECF45CB7}"/>
    <dgm:cxn modelId="{254A4B44-B464-4227-B4C0-006A3E87CC9C}" srcId="{7FD4FACF-1507-449C-AC59-24C4CB3FEFE8}" destId="{FA36AE4C-A42B-41B8-B58C-18AB17ABCE7A}" srcOrd="1" destOrd="0" parTransId="{A5C50F80-73DA-46BB-8D6B-5A9B378E9904}" sibTransId="{82275076-388C-4676-A4AD-66306D9404B3}"/>
    <dgm:cxn modelId="{C6898B15-0B44-474E-BA5B-A6CCAF3F6A57}" srcId="{5065FEFD-279C-44A6-8140-E3CC6FF1E27C}" destId="{7FD4FACF-1507-449C-AC59-24C4CB3FEFE8}" srcOrd="0" destOrd="0" parTransId="{3E178D41-ED8F-4B0B-98CD-C86828317A2D}" sibTransId="{E2B16E9A-FBD1-4BD1-854F-F19033F34F44}"/>
    <dgm:cxn modelId="{46CE8338-A297-4C10-A787-845242695525}" type="presOf" srcId="{EA75EAC2-9915-41F3-9477-9EFA186F14B5}" destId="{4EC7547E-AB0A-4DBD-A42E-7B713893C6CF}" srcOrd="0" destOrd="2" presId="urn:microsoft.com/office/officeart/2005/8/layout/vList6"/>
    <dgm:cxn modelId="{779E4CA8-A528-442F-95DD-E613507DE529}" type="presOf" srcId="{FA36AE4C-A42B-41B8-B58C-18AB17ABCE7A}" destId="{4EC7547E-AB0A-4DBD-A42E-7B713893C6CF}" srcOrd="0" destOrd="1" presId="urn:microsoft.com/office/officeart/2005/8/layout/vList6"/>
    <dgm:cxn modelId="{3E40B558-A0BB-42B4-8A3B-7252D53CA2DE}" type="presOf" srcId="{7FD4FACF-1507-449C-AC59-24C4CB3FEFE8}" destId="{8CED1D23-FF2C-46A6-A534-DC69D519694C}" srcOrd="0" destOrd="0" presId="urn:microsoft.com/office/officeart/2005/8/layout/vList6"/>
    <dgm:cxn modelId="{8B53FE8C-74F9-47F3-9B33-F7609FE43983}" type="presParOf" srcId="{1F572A85-C8A6-4597-B08F-0A0C0B83018B}" destId="{86FCC7C4-1949-4F51-9315-1A8FF99618A8}" srcOrd="0" destOrd="0" presId="urn:microsoft.com/office/officeart/2005/8/layout/vList6"/>
    <dgm:cxn modelId="{82C9F659-1796-48AB-B10A-872C96C07C19}" type="presParOf" srcId="{86FCC7C4-1949-4F51-9315-1A8FF99618A8}" destId="{8CED1D23-FF2C-46A6-A534-DC69D519694C}" srcOrd="0" destOrd="0" presId="urn:microsoft.com/office/officeart/2005/8/layout/vList6"/>
    <dgm:cxn modelId="{2FA8E043-1B82-4806-8CB9-FB78242DA017}" type="presParOf" srcId="{86FCC7C4-1949-4F51-9315-1A8FF99618A8}" destId="{4EC7547E-AB0A-4DBD-A42E-7B713893C6CF}" srcOrd="1" destOrd="0" presId="urn:microsoft.com/office/officeart/2005/8/layout/vList6"/>
    <dgm:cxn modelId="{81DCFA14-83EE-4F3B-B66B-6902F9C0DF94}" type="presParOf" srcId="{1F572A85-C8A6-4597-B08F-0A0C0B83018B}" destId="{3435AA08-E5EE-4E83-A97B-12BF8927954B}" srcOrd="1" destOrd="0" presId="urn:microsoft.com/office/officeart/2005/8/layout/vList6"/>
    <dgm:cxn modelId="{FA99428F-F965-4410-B096-F42D7EA6FD64}" type="presParOf" srcId="{1F572A85-C8A6-4597-B08F-0A0C0B83018B}" destId="{370EB18E-5C8D-4FDB-B983-40876C151551}" srcOrd="2" destOrd="0" presId="urn:microsoft.com/office/officeart/2005/8/layout/vList6"/>
    <dgm:cxn modelId="{1DD18239-6E91-4F12-AFE2-A3AAB4CC307B}" type="presParOf" srcId="{370EB18E-5C8D-4FDB-B983-40876C151551}" destId="{333650CE-8547-45D5-8632-920DCB6B67D4}" srcOrd="0" destOrd="0" presId="urn:microsoft.com/office/officeart/2005/8/layout/vList6"/>
    <dgm:cxn modelId="{E01F984B-E852-4E76-B17E-631092B894C7}" type="presParOf" srcId="{370EB18E-5C8D-4FDB-B983-40876C151551}" destId="{84304471-2FCF-46EE-ADB2-B295C8DB75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14F13-F045-4F63-A3F9-8BA5C4F1FB14}">
      <dsp:nvSpPr>
        <dsp:cNvPr id="0" name=""/>
        <dsp:cNvSpPr/>
      </dsp:nvSpPr>
      <dsp:spPr>
        <a:xfrm>
          <a:off x="0" y="-68230"/>
          <a:ext cx="10515600" cy="14319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Модели психолого-педагогического класса</a:t>
          </a:r>
          <a:endParaRPr lang="ru-RU" sz="4300" kern="1200" dirty="0"/>
        </a:p>
      </dsp:txBody>
      <dsp:txXfrm>
        <a:off x="0" y="-68230"/>
        <a:ext cx="10515600" cy="1431950"/>
      </dsp:txXfrm>
    </dsp:sp>
    <dsp:sp modelId="{09D08BA0-DDE2-4C31-9F64-9C9BB9F6F040}">
      <dsp:nvSpPr>
        <dsp:cNvPr id="0" name=""/>
        <dsp:cNvSpPr/>
      </dsp:nvSpPr>
      <dsp:spPr>
        <a:xfrm>
          <a:off x="5134" y="1363719"/>
          <a:ext cx="3501776" cy="3007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Сетевая</a:t>
          </a:r>
          <a:r>
            <a:rPr lang="ru-RU" sz="2800" kern="1200" dirty="0" smtClean="0"/>
            <a:t> (в рамках доп. образования во внеурочное время на базе сети классов)</a:t>
          </a:r>
          <a:endParaRPr lang="ru-RU" sz="2800" kern="1200" dirty="0"/>
        </a:p>
      </dsp:txBody>
      <dsp:txXfrm>
        <a:off x="5134" y="1363719"/>
        <a:ext cx="3501776" cy="3007095"/>
      </dsp:txXfrm>
    </dsp:sp>
    <dsp:sp modelId="{D2B19801-504E-458F-AACC-0C8008411598}">
      <dsp:nvSpPr>
        <dsp:cNvPr id="0" name=""/>
        <dsp:cNvSpPr/>
      </dsp:nvSpPr>
      <dsp:spPr>
        <a:xfrm>
          <a:off x="3506911" y="1363719"/>
          <a:ext cx="3501776" cy="3007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Муниципальная </a:t>
          </a:r>
          <a:r>
            <a:rPr lang="ru-RU" sz="2800" kern="1200" dirty="0" smtClean="0"/>
            <a:t>(во внеурочное время в очно-заочной форме с применением </a:t>
          </a:r>
          <a:r>
            <a:rPr lang="ru-RU" sz="2800" kern="1200" dirty="0" err="1" smtClean="0"/>
            <a:t>дист.обр.технологий</a:t>
          </a:r>
          <a:r>
            <a:rPr lang="ru-RU" sz="2800" kern="1200" dirty="0" smtClean="0"/>
            <a:t>)  </a:t>
          </a:r>
          <a:endParaRPr lang="ru-RU" sz="2800" kern="1200" dirty="0"/>
        </a:p>
      </dsp:txBody>
      <dsp:txXfrm>
        <a:off x="3506911" y="1363719"/>
        <a:ext cx="3501776" cy="3007095"/>
      </dsp:txXfrm>
    </dsp:sp>
    <dsp:sp modelId="{B8001BF6-818F-4A6D-9E0F-7385AE5669CC}">
      <dsp:nvSpPr>
        <dsp:cNvPr id="0" name=""/>
        <dsp:cNvSpPr/>
      </dsp:nvSpPr>
      <dsp:spPr>
        <a:xfrm>
          <a:off x="7013823" y="1348533"/>
          <a:ext cx="3501776" cy="3007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Школьная</a:t>
          </a:r>
          <a:r>
            <a:rPr lang="ru-RU" sz="2800" kern="1200" dirty="0" smtClean="0"/>
            <a:t> (в школе по отдельному учебному плану) </a:t>
          </a:r>
          <a:endParaRPr lang="ru-RU" sz="2800" kern="1200" dirty="0"/>
        </a:p>
      </dsp:txBody>
      <dsp:txXfrm>
        <a:off x="7013823" y="1348533"/>
        <a:ext cx="3501776" cy="3007095"/>
      </dsp:txXfrm>
    </dsp:sp>
    <dsp:sp modelId="{F9A94CD4-2008-4322-A4D6-5F37435DB2B2}">
      <dsp:nvSpPr>
        <dsp:cNvPr id="0" name=""/>
        <dsp:cNvSpPr/>
      </dsp:nvSpPr>
      <dsp:spPr>
        <a:xfrm flipV="1">
          <a:off x="0" y="4234352"/>
          <a:ext cx="10515600" cy="607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7547E-AB0A-4DBD-A42E-7B713893C6CF}">
      <dsp:nvSpPr>
        <dsp:cNvPr id="0" name=""/>
        <dsp:cNvSpPr/>
      </dsp:nvSpPr>
      <dsp:spPr>
        <a:xfrm>
          <a:off x="2062967" y="0"/>
          <a:ext cx="3146367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уроки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внеурочные занятия</a:t>
          </a:r>
          <a:endParaRPr lang="ru-RU" sz="2100" kern="1200" dirty="0"/>
        </a:p>
      </dsp:txBody>
      <dsp:txXfrm>
        <a:off x="2062967" y="258945"/>
        <a:ext cx="2369532" cy="1553669"/>
      </dsp:txXfrm>
    </dsp:sp>
    <dsp:sp modelId="{8CED1D23-FF2C-46A6-A534-DC69D519694C}">
      <dsp:nvSpPr>
        <dsp:cNvPr id="0" name=""/>
        <dsp:cNvSpPr/>
      </dsp:nvSpPr>
      <dsp:spPr>
        <a:xfrm>
          <a:off x="0" y="531"/>
          <a:ext cx="2097578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Школа №9</a:t>
          </a:r>
          <a:endParaRPr lang="ru-RU" sz="3300" kern="1200" dirty="0"/>
        </a:p>
      </dsp:txBody>
      <dsp:txXfrm>
        <a:off x="101125" y="101656"/>
        <a:ext cx="1895328" cy="1869309"/>
      </dsp:txXfrm>
    </dsp:sp>
    <dsp:sp modelId="{84304471-2FCF-46EE-ADB2-B295C8DB759C}">
      <dsp:nvSpPr>
        <dsp:cNvPr id="0" name=""/>
        <dsp:cNvSpPr/>
      </dsp:nvSpPr>
      <dsp:spPr>
        <a:xfrm>
          <a:off x="2097577" y="2279246"/>
          <a:ext cx="3146367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занятия по психологии и педагогике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мероприятия на базе вуза  </a:t>
          </a:r>
          <a:endParaRPr lang="ru-RU" sz="2100" kern="1200" dirty="0"/>
        </a:p>
      </dsp:txBody>
      <dsp:txXfrm>
        <a:off x="2097577" y="2538191"/>
        <a:ext cx="2369532" cy="1553669"/>
      </dsp:txXfrm>
    </dsp:sp>
    <dsp:sp modelId="{333650CE-8547-45D5-8632-920DCB6B67D4}">
      <dsp:nvSpPr>
        <dsp:cNvPr id="0" name=""/>
        <dsp:cNvSpPr/>
      </dsp:nvSpPr>
      <dsp:spPr>
        <a:xfrm>
          <a:off x="0" y="2279246"/>
          <a:ext cx="2097578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Шуйский филиал </a:t>
          </a:r>
          <a:r>
            <a:rPr lang="ru-RU" sz="3300" kern="1200" dirty="0" err="1" smtClean="0"/>
            <a:t>ИвГУ</a:t>
          </a:r>
          <a:endParaRPr lang="ru-RU" sz="3300" kern="1200" dirty="0"/>
        </a:p>
      </dsp:txBody>
      <dsp:txXfrm>
        <a:off x="101125" y="2380371"/>
        <a:ext cx="1895328" cy="186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B8EA-3B34-44F4-986A-50AABDA6A9A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2044-DF2A-4AD4-96C7-56A0645D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4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2044-DF2A-4AD4-96C7-56A0645D07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0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3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0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0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2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9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1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9A5E-2801-4B5E-B3C3-FBFFC93C3D4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E32F-4F33-46BC-9BBE-9E25AFBA5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7491" y="1811771"/>
            <a:ext cx="8368146" cy="26216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0070C0"/>
                </a:solidFill>
              </a:rPr>
              <a:t>Психолого-педагогический класс: новая (старая) реалия школьной жизни и (или) старт в профессию учителя?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endParaRPr lang="ru-RU" sz="53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218" y="5017653"/>
            <a:ext cx="8783782" cy="14108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Михайлов Алексей Александрович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директор Шуйского филиала </a:t>
            </a:r>
            <a:r>
              <a:rPr lang="ru-RU" dirty="0" err="1" smtClean="0">
                <a:solidFill>
                  <a:srgbClr val="002060"/>
                </a:solidFill>
              </a:rPr>
              <a:t>ИвГУ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доктор педагогических наук, профессор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исунок Учитель и дети ПНГ на Прозрачном Фоне • Скачать PNG Рисунок Учитель 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2" y="1237766"/>
            <a:ext cx="3238500" cy="31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9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832" y="164593"/>
            <a:ext cx="10451592" cy="9509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школе возможна реализация следующих  моделей (Е.И. Казакова), предусматривающая разные методы обучения: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1252728"/>
            <a:ext cx="10393680" cy="4924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 модель </a:t>
            </a:r>
          </a:p>
          <a:p>
            <a:r>
              <a:rPr lang="ru-RU" b="1" dirty="0" smtClean="0"/>
              <a:t>Открыт</a:t>
            </a:r>
            <a:r>
              <a:rPr lang="ru-RU" dirty="0" smtClean="0"/>
              <a:t> психолого-педагогический класс, </a:t>
            </a:r>
            <a:r>
              <a:rPr lang="ru-RU" dirty="0"/>
              <a:t>в котором </a:t>
            </a:r>
            <a:r>
              <a:rPr lang="ru-RU" b="1" dirty="0"/>
              <a:t>все предметы </a:t>
            </a:r>
            <a:r>
              <a:rPr lang="ru-RU" dirty="0"/>
              <a:t>изучаются «с двух позиций</a:t>
            </a:r>
            <a:r>
              <a:rPr lang="ru-RU" dirty="0" smtClean="0"/>
              <a:t>» (не только изучают предмет, но и осваивают азы методики его преподавания)</a:t>
            </a:r>
            <a:endParaRPr lang="ru-RU" dirty="0"/>
          </a:p>
          <a:p>
            <a:r>
              <a:rPr lang="ru-RU" b="1" dirty="0"/>
              <a:t>Открыт</a:t>
            </a:r>
            <a:r>
              <a:rPr lang="ru-RU" dirty="0"/>
              <a:t> </a:t>
            </a:r>
            <a:r>
              <a:rPr lang="ru-RU" dirty="0" smtClean="0"/>
              <a:t>психолого-педагогический </a:t>
            </a:r>
            <a:r>
              <a:rPr lang="ru-RU" dirty="0"/>
              <a:t>класс, в котором </a:t>
            </a:r>
            <a:r>
              <a:rPr lang="ru-RU" dirty="0" smtClean="0"/>
              <a:t>только </a:t>
            </a:r>
            <a:r>
              <a:rPr lang="ru-RU" b="1" dirty="0"/>
              <a:t>профильные </a:t>
            </a:r>
            <a:r>
              <a:rPr lang="ru-RU" dirty="0"/>
              <a:t>предметы изучаются «особым способом</a:t>
            </a:r>
            <a:r>
              <a:rPr lang="ru-RU" dirty="0" smtClean="0"/>
              <a:t>» (применительно к </a:t>
            </a:r>
            <a:r>
              <a:rPr lang="ru-RU" dirty="0" err="1" smtClean="0"/>
              <a:t>социо</a:t>
            </a:r>
            <a:r>
              <a:rPr lang="ru-RU" dirty="0" smtClean="0"/>
              <a:t>-гуманитарному профилю)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2 модель</a:t>
            </a:r>
          </a:p>
          <a:p>
            <a:r>
              <a:rPr lang="ru-RU" dirty="0" smtClean="0"/>
              <a:t>Психолого-педагогический класс </a:t>
            </a:r>
            <a:r>
              <a:rPr lang="ru-RU" b="1" dirty="0" smtClean="0"/>
              <a:t>не открыт</a:t>
            </a:r>
            <a:r>
              <a:rPr lang="ru-RU" dirty="0" smtClean="0"/>
              <a:t>. Ученики </a:t>
            </a:r>
            <a:r>
              <a:rPr lang="ru-RU" dirty="0"/>
              <a:t>учатся в обычных классах, но собираются вместе на предмет «Основы педагогики и психологии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Отдельно работают по программе «Проектирование».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29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415636"/>
            <a:ext cx="10536382" cy="5761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Психолого-педагогический класс  -  ЭТО: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4"/>
                </a:solidFill>
              </a:rPr>
              <a:t>особая среда и педагоги, способные «зажечь»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</a:rPr>
              <a:t>изучение учащимися классов предметов на повышенном уровне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ориентация школьников на профессию учителя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освоение курсов психолого-педагогической направленности</a:t>
            </a:r>
          </a:p>
          <a:p>
            <a:pPr>
              <a:buFontTx/>
              <a:buChar char="-"/>
            </a:pPr>
            <a:r>
              <a:rPr lang="ru-RU" dirty="0" smtClean="0"/>
              <a:t>прохождение педагогических проб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нестандартные формы занятий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взаимодействие с общественными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организациями (РДДМ и др.)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C000"/>
                </a:solidFill>
              </a:rPr>
              <a:t>создание портфолио «Я – педагог»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совместные мероприятия с вузом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(колледжем), осуществляющим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подготовку педагогов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/>
              <a:t>………..????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AutoShape 2" descr="Методика «Рисунок класса» | Будни школьного психол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Методика «Рисунок класса» | Будни школьного психолог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568" y="2921279"/>
            <a:ext cx="4267200" cy="30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415636"/>
            <a:ext cx="9531927" cy="57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Мотивация учащихся к поступлению в вуз на педагогическую образовательную программу: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1246908"/>
            <a:ext cx="10619509" cy="504305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Добавление баллов к результатам ЕГЭ</a:t>
            </a:r>
          </a:p>
          <a:p>
            <a:r>
              <a:rPr lang="ru-RU" sz="2400" dirty="0" smtClean="0"/>
              <a:t>2-3 балла за вузовскую олимпиаду и Всероссийскую олимпиаду школьников</a:t>
            </a:r>
          </a:p>
          <a:p>
            <a:r>
              <a:rPr lang="ru-RU" sz="2400" dirty="0" smtClean="0"/>
              <a:t>Знак ГТО – 3 балла (золото), 2 балла (серебро и бронза)</a:t>
            </a:r>
          </a:p>
          <a:p>
            <a:r>
              <a:rPr lang="ru-RU" sz="2400" dirty="0" smtClean="0"/>
              <a:t>Участие в волонтерском движении – 2 балла </a:t>
            </a:r>
          </a:p>
          <a:p>
            <a:pPr marL="0" indent="0">
              <a:buNone/>
            </a:pPr>
            <a:r>
              <a:rPr lang="ru-RU" sz="2400" b="1" dirty="0" smtClean="0"/>
              <a:t>Включение учащихся в вузовские проекты</a:t>
            </a:r>
          </a:p>
          <a:p>
            <a:pPr marL="0" indent="0">
              <a:buNone/>
            </a:pPr>
            <a:r>
              <a:rPr lang="ru-RU" sz="2400" b="1" dirty="0" smtClean="0"/>
              <a:t>«Проникновение вуза» в школьную образовательную среду</a:t>
            </a:r>
          </a:p>
          <a:p>
            <a:pPr marL="0" indent="0">
              <a:buNone/>
            </a:pPr>
            <a:r>
              <a:rPr lang="ru-RU" sz="2400" b="1" dirty="0" smtClean="0"/>
              <a:t>Трансляция лучших практик учителей «Образ учителя в глазах учеников»……. 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87" y="4779818"/>
            <a:ext cx="3488315" cy="17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.Психолого-педагогический класс в Шуе: возрождение и инновация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303221"/>
              </p:ext>
            </p:extLst>
          </p:nvPr>
        </p:nvGraphicFramePr>
        <p:xfrm>
          <a:off x="838200" y="1825625"/>
          <a:ext cx="52439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680364" y="2678184"/>
            <a:ext cx="3602183" cy="2646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Будущий студент педагогической образовательной программы ВУЗа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9961420" y="3782430"/>
            <a:ext cx="457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9059150" y="1316181"/>
            <a:ext cx="3138051" cy="5167745"/>
          </a:xfrm>
          <a:prstGeom prst="triangle">
            <a:avLst>
              <a:gd name="adj" fmla="val 490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Учитель</a:t>
            </a:r>
            <a:endParaRPr lang="ru-RU" dirty="0" smtClean="0"/>
          </a:p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9019336" y="2615633"/>
            <a:ext cx="457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931005" y="4839772"/>
            <a:ext cx="457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7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Педагоги вуза – участники проекта «Шуйский </a:t>
            </a:r>
            <a:r>
              <a:rPr lang="ru-RU" b="1" dirty="0" err="1" smtClean="0">
                <a:solidFill>
                  <a:srgbClr val="0070C0"/>
                </a:solidFill>
              </a:rPr>
              <a:t>педкласс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582" y="1357746"/>
            <a:ext cx="5290993" cy="1466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Пшеничнова</a:t>
            </a:r>
            <a:r>
              <a:rPr lang="ru-RU" dirty="0" smtClean="0"/>
              <a:t> Ирина Викторовна,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кандидат психологических наук, доцент, доцент кафедры психологии и социальной педагогики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30781" y="1537855"/>
            <a:ext cx="5224607" cy="9672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Четвертакова</a:t>
            </a:r>
            <a:r>
              <a:rPr lang="ru-RU" dirty="0" smtClean="0"/>
              <a:t> Полина Дмитриевна, </a:t>
            </a:r>
            <a:r>
              <a:rPr lang="ru-RU" sz="2000" dirty="0" smtClean="0"/>
              <a:t>преподаватель кафедры педагогики и специального образования, аспирант</a:t>
            </a:r>
            <a:endParaRPr lang="ru-RU" sz="2000" dirty="0"/>
          </a:p>
        </p:txBody>
      </p:sp>
      <p:pic>
        <p:nvPicPr>
          <p:cNvPr id="2050" name="Picture 2" descr="http://sspu.ru/pages/subfaculties/psp/img/ava/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2823874"/>
            <a:ext cx="2382981" cy="30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spu.ru/pages/subfaculties/piso/img/ava/img_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1" y="2823874"/>
            <a:ext cx="2591665" cy="30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0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8162" y="2479963"/>
            <a:ext cx="6769837" cy="102999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smtClean="0">
                <a:solidFill>
                  <a:schemeClr val="accent1"/>
                </a:solidFill>
              </a:rPr>
              <a:t>«Не тот учитель, кто получает воспитание и образование учителя, а тот, у кого есть внутренняя уверенность в том, что о есть, должен быть и не может быть иным»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>(Л.Н. Толстой)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240" y="3785617"/>
            <a:ext cx="9890760" cy="28645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«Учитель должен быть артист, художник, горячо влюбленный в свое дело» </a:t>
            </a:r>
            <a:r>
              <a:rPr lang="ru-RU" sz="2800" dirty="0" smtClean="0"/>
              <a:t>(А.П. Чехов)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Если вы владеете знанием, дайте другим зажечь от него свои светильники» </a:t>
            </a:r>
            <a:r>
              <a:rPr lang="ru-RU" sz="2800" dirty="0" smtClean="0"/>
              <a:t>(Томас </a:t>
            </a:r>
            <a:r>
              <a:rPr lang="ru-RU" sz="2800" dirty="0" err="1" smtClean="0"/>
              <a:t>Фуллер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5122" name="Picture 2" descr="Клипарт молодой учитель PNG , учитель клипарт, Школа, учитель рисования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245502"/>
            <a:ext cx="3493206" cy="33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0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905000"/>
            <a:ext cx="43053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6" y="1125220"/>
            <a:ext cx="8538008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6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28" y="50006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История вопроса.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19 век (1874 г.) </a:t>
            </a:r>
          </a:p>
          <a:p>
            <a:pPr algn="just">
              <a:buFontTx/>
              <a:buChar char="-"/>
            </a:pPr>
            <a:r>
              <a:rPr lang="ru-RU" dirty="0" smtClean="0"/>
              <a:t>Педагогические классы при женских гимназиях ведомства министерства народного просвещения Российской империи </a:t>
            </a:r>
          </a:p>
          <a:p>
            <a:pPr algn="just">
              <a:buFontTx/>
              <a:buChar char="-"/>
            </a:pPr>
            <a:r>
              <a:rPr lang="ru-RU" dirty="0" smtClean="0"/>
              <a:t>Двухгодичные классы при некоторых женских институтах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звание «домашняя учительница»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или «наставница»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Ведение уроков, присмотр за детьми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96000" y="33458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191491" y="52093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6637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7" y="3345836"/>
            <a:ext cx="3543588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8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3" y="0"/>
            <a:ext cx="10868891" cy="6248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20 век</a:t>
            </a:r>
          </a:p>
          <a:p>
            <a:pPr marL="0" indent="0" algn="just">
              <a:buNone/>
            </a:pPr>
            <a:r>
              <a:rPr lang="ru-RU" sz="2200" b="1" dirty="0" smtClean="0"/>
              <a:t>1920-1930-е годы </a:t>
            </a:r>
            <a:r>
              <a:rPr lang="ru-RU" sz="2200" dirty="0" smtClean="0"/>
              <a:t>– массовая подготовка пионервожатых, </a:t>
            </a:r>
          </a:p>
          <a:p>
            <a:pPr marL="0" indent="0" algn="just">
              <a:buNone/>
            </a:pPr>
            <a:r>
              <a:rPr lang="ru-RU" sz="2200" dirty="0" smtClean="0"/>
              <a:t>воспитателей детских садов, учителей начальной школы </a:t>
            </a:r>
          </a:p>
          <a:p>
            <a:pPr marL="0" indent="0" algn="just">
              <a:buNone/>
            </a:pPr>
            <a:r>
              <a:rPr lang="ru-RU" sz="2200" dirty="0" smtClean="0"/>
              <a:t>в техникумах, учительских институтах 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b="1" dirty="0" smtClean="0"/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r>
              <a:rPr lang="ru-RU" sz="2200" b="1" dirty="0" smtClean="0"/>
              <a:t>1940-е годы </a:t>
            </a:r>
            <a:r>
              <a:rPr lang="ru-RU" sz="2200" dirty="0" smtClean="0"/>
              <a:t>– начало массовой ускоренной подготовки педагогических кадров для школ (вводятся в учебные планы школ педагогика, психология, логика, шефская работа с младшими школьниками)</a:t>
            </a:r>
          </a:p>
          <a:p>
            <a:pPr marL="0" indent="0" algn="just">
              <a:buNone/>
            </a:pPr>
            <a:r>
              <a:rPr lang="ru-RU" sz="2200" b="1" dirty="0" smtClean="0"/>
              <a:t>1958 год </a:t>
            </a:r>
            <a:r>
              <a:rPr lang="ru-RU" sz="2200" dirty="0" smtClean="0"/>
              <a:t>– Закон «Об укреплении связи школы с жизнью и о дальнейшем развитии системы народного образования в СССР» закрепил создание педагогических  классов в качестве одного из непроизводственных профилей трудового обучения старшеклассников (цель: подготовка к работе воспитателем в яслях, пионервожатым в школе)</a:t>
            </a:r>
          </a:p>
          <a:p>
            <a:pPr marL="0" indent="0" algn="just">
              <a:buNone/>
            </a:pPr>
            <a:r>
              <a:rPr lang="ru-RU" sz="2200" dirty="0" smtClean="0"/>
              <a:t>С середины </a:t>
            </a:r>
            <a:r>
              <a:rPr lang="ru-RU" sz="2200" b="1" dirty="0" smtClean="0"/>
              <a:t>1960-х годов </a:t>
            </a:r>
            <a:r>
              <a:rPr lang="ru-RU" sz="2200" dirty="0" smtClean="0"/>
              <a:t>деятельность педагогических классов направлена на подготовку педагогических кадров среднего звена и на организацию ориентации школьников на педагогическую профессию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endParaRPr lang="ru-RU" sz="2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3" y="187033"/>
            <a:ext cx="2849198" cy="2937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9" y="1582880"/>
            <a:ext cx="3144981" cy="18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/>
              <a:t>1979 год – Утверждено Типовое положение о педагогическом классе средней общеобразовательной школы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177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 концу 1990-х годов более </a:t>
            </a:r>
            <a:r>
              <a:rPr lang="ru-RU" b="1" dirty="0" smtClean="0"/>
              <a:t>500  педагогических классов</a:t>
            </a:r>
            <a:r>
              <a:rPr lang="ru-RU" dirty="0" smtClean="0"/>
              <a:t> в России</a:t>
            </a:r>
          </a:p>
          <a:p>
            <a:pPr marL="0" indent="0" algn="ctr">
              <a:buNone/>
            </a:pPr>
            <a:r>
              <a:rPr lang="ru-RU" dirty="0" smtClean="0"/>
              <a:t> (цель –подготовка учащихся к выбору педагогической профессии</a:t>
            </a:r>
          </a:p>
          <a:p>
            <a:pPr marL="0" indent="0" algn="r">
              <a:buNone/>
            </a:pPr>
            <a:r>
              <a:rPr lang="ru-RU" dirty="0" smtClean="0"/>
              <a:t> и дальнейшее обучение в педвузах)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784688" y="1551706"/>
            <a:ext cx="318377" cy="742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24" y="3486457"/>
            <a:ext cx="4849049" cy="2927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138" y="3788985"/>
            <a:ext cx="3934553" cy="262508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687249" y="5101527"/>
            <a:ext cx="11240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9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2018" cy="307080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Существовали педагогические классы и в Ивановской области.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(например, педагогический класс в средней школе №7) Осуществлялась подготовка будущих учителей во взаимодействии с Шуйским </a:t>
            </a:r>
            <a:r>
              <a:rPr lang="ru-RU" sz="3100" dirty="0" err="1" smtClean="0"/>
              <a:t>госпединситутом</a:t>
            </a:r>
            <a:r>
              <a:rPr lang="ru-RU" sz="3100" dirty="0" smtClean="0"/>
              <a:t> (университетом) с 1989г</a:t>
            </a:r>
            <a:r>
              <a:rPr lang="ru-RU" sz="3100" dirty="0"/>
              <a:t>. по 2002 г. (выпущено более 200 человек, 70% выбрали профессию педагога)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664" y="4379976"/>
            <a:ext cx="4426527" cy="21236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4361688"/>
            <a:ext cx="4277678" cy="21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5879592" y="512521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7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 Современное состояние 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528" y="1472184"/>
            <a:ext cx="10558272" cy="4704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21 век -  </a:t>
            </a:r>
            <a: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появляются педагогические классы: социально-педагогические, педагогические, гуманитарно-педагогические, </a:t>
            </a:r>
            <a:r>
              <a:rPr lang="ru-RU" b="1" dirty="0">
                <a:solidFill>
                  <a:srgbClr val="7030A0"/>
                </a:solidFill>
                <a:latin typeface="Calibri Light"/>
                <a:ea typeface="+mj-ea"/>
                <a:cs typeface="+mj-cs"/>
              </a:rPr>
              <a:t>психолого-педагогические</a:t>
            </a:r>
            <a: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. </a:t>
            </a:r>
            <a:b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endParaRPr lang="ru-RU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alibri Light"/>
                <a:ea typeface="+mj-ea"/>
                <a:cs typeface="+mj-cs"/>
              </a:rPr>
              <a:t>Сейчас </a:t>
            </a:r>
            <a:r>
              <a:rPr lang="ru-RU" dirty="0">
                <a:solidFill>
                  <a:srgbClr val="0070C0"/>
                </a:solidFill>
                <a:latin typeface="Calibri Light"/>
                <a:ea typeface="+mj-ea"/>
                <a:cs typeface="+mj-cs"/>
              </a:rPr>
              <a:t>в России более </a:t>
            </a:r>
            <a:r>
              <a:rPr lang="ru-RU" b="1" dirty="0">
                <a:solidFill>
                  <a:srgbClr val="0070C0"/>
                </a:solidFill>
                <a:latin typeface="Calibri Light"/>
                <a:ea typeface="+mj-ea"/>
                <a:cs typeface="+mj-cs"/>
              </a:rPr>
              <a:t>1500</a:t>
            </a:r>
            <a:r>
              <a:rPr lang="ru-RU" dirty="0">
                <a:solidFill>
                  <a:srgbClr val="0070C0"/>
                </a:solidFill>
                <a:latin typeface="Calibri Light"/>
                <a:ea typeface="+mj-ea"/>
                <a:cs typeface="+mj-cs"/>
              </a:rPr>
              <a:t> психолого-педагогических классов</a:t>
            </a:r>
            <a: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, </a:t>
            </a:r>
            <a:b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ru-RU" dirty="0">
                <a:solidFill>
                  <a:srgbClr val="00B050"/>
                </a:solidFill>
                <a:latin typeface="Calibri Light"/>
                <a:ea typeface="+mj-ea"/>
                <a:cs typeface="+mj-cs"/>
              </a:rPr>
              <a:t>в регионе открылись с 1 сентября 2022 года 4 класса и 4 </a:t>
            </a:r>
            <a:r>
              <a:rPr lang="ru-RU" dirty="0" smtClean="0">
                <a:solidFill>
                  <a:srgbClr val="00B050"/>
                </a:solidFill>
                <a:latin typeface="Calibri Light"/>
                <a:ea typeface="+mj-ea"/>
                <a:cs typeface="+mj-cs"/>
              </a:rPr>
              <a:t>группы.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ru-RU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 </a:t>
            </a:r>
            <a:r>
              <a:rPr lang="ru-RU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2024 </a:t>
            </a:r>
            <a:r>
              <a:rPr lang="ru-RU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году: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в России  </a:t>
            </a:r>
            <a:r>
              <a:rPr lang="ru-RU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5000 </a:t>
            </a:r>
            <a:r>
              <a:rPr lang="ru-RU" b="1" dirty="0" err="1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педклассов</a:t>
            </a:r>
            <a:r>
              <a:rPr lang="ru-RU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, </a:t>
            </a:r>
            <a:endParaRPr lang="ru-RU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Ивановской области </a:t>
            </a:r>
            <a:r>
              <a:rPr lang="ru-RU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24 психолого-педагогических классов.</a:t>
            </a:r>
            <a:r>
              <a:rPr lang="ru-RU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49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4" y="226933"/>
            <a:ext cx="11283696" cy="6336642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        </a:t>
            </a:r>
            <a:r>
              <a:rPr lang="ru-RU" sz="3200" b="1" dirty="0" smtClean="0"/>
              <a:t>Проблемное поле</a:t>
            </a:r>
            <a:endParaRPr lang="ru-RU" sz="3200" b="1" dirty="0"/>
          </a:p>
          <a:p>
            <a:endParaRPr lang="ru-RU" dirty="0" smtClean="0"/>
          </a:p>
          <a:p>
            <a:r>
              <a:rPr lang="ru-RU" sz="2000" dirty="0" smtClean="0"/>
              <a:t>Какую модель организации деятельности класса выбрать?</a:t>
            </a:r>
          </a:p>
          <a:p>
            <a:r>
              <a:rPr lang="ru-RU" sz="2000" dirty="0" smtClean="0"/>
              <a:t>Кто и как должен работать в психолого-педагогических классах?</a:t>
            </a:r>
          </a:p>
          <a:p>
            <a:pPr lvl="0"/>
            <a:r>
              <a:rPr lang="ru-RU" sz="2000" dirty="0"/>
              <a:t>Как мотивировать учеников и их семьи на выбор педагогической профессии</a:t>
            </a:r>
            <a:r>
              <a:rPr lang="ru-RU" sz="2000" dirty="0" smtClean="0"/>
              <a:t>?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Существует </a:t>
            </a:r>
            <a:r>
              <a:rPr lang="ru-RU" sz="2000" dirty="0">
                <a:solidFill>
                  <a:prstClr val="black"/>
                </a:solidFill>
              </a:rPr>
              <a:t>ли педагогическая (психолого-педагогическая) </a:t>
            </a:r>
            <a:r>
              <a:rPr lang="ru-RU" sz="2000" dirty="0" smtClean="0">
                <a:solidFill>
                  <a:prstClr val="black"/>
                </a:solidFill>
              </a:rPr>
              <a:t>одаренность и как и в каком возрасте она себя проявляет?</a:t>
            </a:r>
          </a:p>
          <a:p>
            <a:pPr lvl="0"/>
            <a:r>
              <a:rPr lang="ru-RU" sz="2000" dirty="0" smtClean="0"/>
              <a:t>Какие образовательные результаты мы желаем получить?........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92" y="152664"/>
            <a:ext cx="2225802" cy="168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92" y="5445282"/>
            <a:ext cx="1888532" cy="141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05" y="4138737"/>
            <a:ext cx="3602735" cy="250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06" y="226933"/>
            <a:ext cx="2046414" cy="16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03" y="4424229"/>
            <a:ext cx="2760599" cy="206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7874826" y="54352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7" y="5320674"/>
            <a:ext cx="1188719" cy="13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7" y="3994144"/>
            <a:ext cx="1464501" cy="146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91" y="4044030"/>
            <a:ext cx="1345629" cy="13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94" y="5445282"/>
            <a:ext cx="1295705" cy="126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7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4" y="152400"/>
            <a:ext cx="1109749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075"/>
            <a:ext cx="10515600" cy="11499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36197"/>
              </p:ext>
            </p:extLst>
          </p:nvPr>
        </p:nvGraphicFramePr>
        <p:xfrm>
          <a:off x="774192" y="1069848"/>
          <a:ext cx="10515600" cy="477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30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11604</TotalTime>
  <Words>708</Words>
  <Application>Microsoft Office PowerPoint</Application>
  <PresentationFormat>Широкоэкранный</PresentationFormat>
  <Paragraphs>105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  Психолого-педагогический класс: новая (старая) реалия школьной жизни и (или) старт в профессию учителя? </vt:lpstr>
      <vt:lpstr>1. История вопроса.</vt:lpstr>
      <vt:lpstr>Презентация PowerPoint</vt:lpstr>
      <vt:lpstr> 1979 год – Утверждено Типовое положение о педагогическом классе средней общеобразовательной школы   </vt:lpstr>
      <vt:lpstr>Существовали педагогические классы и в Ивановской области.  (например, педагогический класс в средней школе №7) Осуществлялась подготовка будущих учителей во взаимодействии с Шуйским госпединситутом (университетом) с 1989г. по 2002 г. (выпущено более 200 человек, 70% выбрали профессию педагога)</vt:lpstr>
      <vt:lpstr>2. Современное состояние проблемы</vt:lpstr>
      <vt:lpstr>Презентация PowerPoint</vt:lpstr>
      <vt:lpstr>Презентация PowerPoint</vt:lpstr>
      <vt:lpstr>  </vt:lpstr>
      <vt:lpstr>В школе возможна реализация следующих  моделей (Е.И. Казакова), предусматривающая разные методы обучения:</vt:lpstr>
      <vt:lpstr>Презентация PowerPoint</vt:lpstr>
      <vt:lpstr>Презентация PowerPoint</vt:lpstr>
      <vt:lpstr>Мотивация учащихся к поступлению в вуз на педагогическую образовательную программу:</vt:lpstr>
      <vt:lpstr>4.Психолого-педагогический класс в Шуе: возрождение и инновация </vt:lpstr>
      <vt:lpstr>Педагоги вуза – участники проекта «Шуйский педкласс»</vt:lpstr>
      <vt:lpstr>«Не тот учитель, кто получает воспитание и образование учителя, а тот, у кого есть внутренняя уверенность в том, что о есть, должен быть и не может быть иным»  (Л.Н. Толстой)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класс: новая реалия школьной жизни и (или) старт в профессию?</dc:title>
  <dc:creator>Директор</dc:creator>
  <cp:lastModifiedBy>Директор</cp:lastModifiedBy>
  <cp:revision>52</cp:revision>
  <dcterms:created xsi:type="dcterms:W3CDTF">2022-08-17T10:46:51Z</dcterms:created>
  <dcterms:modified xsi:type="dcterms:W3CDTF">2022-11-16T11:47:40Z</dcterms:modified>
</cp:coreProperties>
</file>