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7" r:id="rId2"/>
    <p:sldId id="628" r:id="rId3"/>
    <p:sldId id="612" r:id="rId4"/>
    <p:sldId id="629" r:id="rId5"/>
    <p:sldId id="624" r:id="rId6"/>
    <p:sldId id="625" r:id="rId7"/>
    <p:sldId id="615" r:id="rId8"/>
    <p:sldId id="626" r:id="rId9"/>
    <p:sldId id="609" r:id="rId1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EEA96A1-608E-4252-AC80-CF64F9D4B447}">
          <p14:sldIdLst>
            <p14:sldId id="257"/>
            <p14:sldId id="628"/>
            <p14:sldId id="612"/>
            <p14:sldId id="629"/>
            <p14:sldId id="624"/>
            <p14:sldId id="625"/>
            <p14:sldId id="615"/>
            <p14:sldId id="626"/>
            <p14:sldId id="60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99"/>
    <a:srgbClr val="C00000"/>
    <a:srgbClr val="FFCCFF"/>
    <a:srgbClr val="FFFF00"/>
    <a:srgbClr val="FFFF99"/>
    <a:srgbClr val="FFFF66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8" autoAdjust="0"/>
    <p:restoredTop sz="46729" autoAdjust="0"/>
  </p:normalViewPr>
  <p:slideViewPr>
    <p:cSldViewPr>
      <p:cViewPr varScale="1">
        <p:scale>
          <a:sx n="58" d="100"/>
          <a:sy n="58" d="100"/>
        </p:scale>
        <p:origin x="-3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863150-7A64-49DC-9D29-8E5E1818725B}" type="datetimeFigureOut">
              <a:rPr lang="ru-RU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312CB8-3013-485F-84BB-2E6AFF3F8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0C3CF8-091B-4C0E-B87F-AAA8CF5C49C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B0F39-39DC-44EE-A5C8-F96116CE576E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17AAA-5D6B-4731-B547-A1C230E558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F6D849-F2E7-4383-8116-7B944E57CD81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D563A-68DD-4BE2-B58D-1AC4B0FCEB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AAEBC-38E8-43F5-B71D-FE33F48D6708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39B11-5B71-44F4-AC2F-958342DF5D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5E72BA-B2EB-4F8B-AD0A-AA3FF81D320F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4BA8E-BD91-4239-B346-4FFB462B6BA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15CA0C-12F0-42B0-AFBF-81DFC098F745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A5EC4F-0FA6-465B-AF93-1B3EBD728B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F8575-BD53-4B86-8F27-DFB4CE195582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194927-C7FF-4A5F-A99B-98724BD75F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03A00-C686-48ED-B5BB-23191FE05CE6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1A74B-3857-4D91-A96A-17B84BBBEF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0EE994-83C8-443D-A8CA-2BB9EECABA5B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3E791-7B2A-4412-A052-0FA2491787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7B30C-EBDE-4716-B1FC-98F63E31CFBD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6BD21-5B52-437C-93CD-11C2412608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8D08A-57FB-40B7-ABB6-2771AE13A76E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C33BC-2F3E-4C9B-A570-A1DACA1E4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A56B5A-D730-4D8D-ACD6-89909AB3431F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3BE1F-32E7-4868-8226-168460AF77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E57BFFD-57F3-44DC-AFAA-AD2041AA7890}" type="datetimeFigureOut">
              <a:rPr lang="ru-RU" smtClean="0"/>
              <a:pPr>
                <a:defRPr/>
              </a:pPr>
              <a:t>17.11.2022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439E0F6-2DA3-427F-AE3F-00D7804BF0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alkova.lu@iv-edu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endParaRPr lang="en-US" sz="3200" b="1" dirty="0" smtClean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ctr"/>
            <a:r>
              <a:rPr lang="en-US" sz="4800" dirty="0" smtClean="0">
                <a:latin typeface="Times New Roman" pitchFamily="18" charset="0"/>
              </a:rPr>
              <a:t> </a:t>
            </a:r>
            <a:r>
              <a:rPr lang="en-US" sz="4800" dirty="0" smtClean="0"/>
              <a:t> </a:t>
            </a:r>
            <a:r>
              <a:rPr lang="ru-RU" sz="4800" dirty="0"/>
              <a:t> </a:t>
            </a:r>
            <a:r>
              <a:rPr lang="ru-RU" sz="4800" dirty="0" smtClean="0"/>
              <a:t>«</a:t>
            </a:r>
            <a:r>
              <a:rPr lang="ru-RU" sz="4800" b="1" dirty="0"/>
              <a:t>Система </a:t>
            </a:r>
            <a:endParaRPr lang="ru-RU" sz="4800" b="1" dirty="0" smtClean="0"/>
          </a:p>
          <a:p>
            <a:pPr marL="0" lvl="1" algn="ctr"/>
            <a:r>
              <a:rPr lang="ru-RU" sz="4800" b="1" dirty="0" smtClean="0"/>
              <a:t>формирования </a:t>
            </a:r>
            <a:r>
              <a:rPr lang="ru-RU" sz="4800" b="1" dirty="0"/>
              <a:t>психолого-педагогических классов</a:t>
            </a:r>
            <a:r>
              <a:rPr lang="ru-RU" sz="4800" dirty="0" smtClean="0"/>
              <a:t>»</a:t>
            </a:r>
            <a:endParaRPr lang="en-US" sz="4800" dirty="0" smtClean="0"/>
          </a:p>
          <a:p>
            <a:pPr marL="0" lvl="1" algn="ctr"/>
            <a:r>
              <a:rPr lang="en-US" sz="3600" b="1" dirty="0" smtClean="0">
                <a:solidFill>
                  <a:srgbClr val="262699"/>
                </a:solidFill>
                <a:latin typeface="Times New Roman" pitchFamily="18" charset="0"/>
              </a:rPr>
              <a:t>17 </a:t>
            </a:r>
            <a:r>
              <a:rPr lang="ru-RU" sz="3600" b="1" dirty="0" smtClean="0">
                <a:solidFill>
                  <a:srgbClr val="262699"/>
                </a:solidFill>
                <a:latin typeface="Times New Roman" pitchFamily="18" charset="0"/>
              </a:rPr>
              <a:t>ноября 2022</a:t>
            </a:r>
            <a:endParaRPr lang="ru-RU" sz="3600" b="1" dirty="0">
              <a:solidFill>
                <a:srgbClr val="262699"/>
              </a:solidFill>
              <a:latin typeface="Times New Roman" pitchFamily="18" charset="0"/>
            </a:endParaRPr>
          </a:p>
          <a:p>
            <a:pPr algn="ctr"/>
            <a:endParaRPr lang="ru-RU" sz="1600" b="1" dirty="0" smtClean="0">
              <a:solidFill>
                <a:srgbClr val="262699"/>
              </a:solidFill>
            </a:endParaRPr>
          </a:p>
          <a:p>
            <a:pPr marL="0" lvl="1" algn="r"/>
            <a:endParaRPr lang="en-US" sz="1400" b="1" i="1" dirty="0" smtClean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r"/>
            <a:endParaRPr lang="en-US" sz="1400" b="1" i="1" dirty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r"/>
            <a:endParaRPr lang="en-US" sz="1400" b="1" i="1" dirty="0" smtClean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r"/>
            <a:r>
              <a:rPr lang="ru-RU" sz="1400" b="1" i="1" dirty="0" smtClean="0">
                <a:solidFill>
                  <a:srgbClr val="262699"/>
                </a:solidFill>
                <a:latin typeface="Times New Roman" pitchFamily="18" charset="0"/>
              </a:rPr>
              <a:t>Малкова Любовь Юрьевна, главный консультант</a:t>
            </a:r>
            <a:endParaRPr lang="ru-RU" sz="1400" b="1" i="1" dirty="0">
              <a:solidFill>
                <a:srgbClr val="262699"/>
              </a:solidFill>
              <a:latin typeface="Times New Roman" pitchFamily="18" charset="0"/>
            </a:endParaRPr>
          </a:p>
          <a:p>
            <a:pPr marL="0" lvl="1" algn="r"/>
            <a:r>
              <a:rPr lang="ru-RU" sz="1400" b="1" i="1" dirty="0" smtClean="0">
                <a:solidFill>
                  <a:srgbClr val="262699"/>
                </a:solidFill>
                <a:latin typeface="Times New Roman" pitchFamily="18" charset="0"/>
              </a:rPr>
              <a:t>Департамента </a:t>
            </a:r>
            <a:r>
              <a:rPr lang="ru-RU" sz="1400" b="1" i="1" dirty="0">
                <a:solidFill>
                  <a:srgbClr val="262699"/>
                </a:solidFill>
                <a:latin typeface="Times New Roman" pitchFamily="18" charset="0"/>
              </a:rPr>
              <a:t>образования </a:t>
            </a:r>
          </a:p>
          <a:p>
            <a:pPr marL="0" lvl="1" algn="r"/>
            <a:r>
              <a:rPr lang="ru-RU" sz="1400" b="1" i="1" dirty="0">
                <a:solidFill>
                  <a:srgbClr val="262699"/>
                </a:solidFill>
                <a:latin typeface="Times New Roman" pitchFamily="18" charset="0"/>
              </a:rPr>
              <a:t>Ивановской </a:t>
            </a:r>
            <a:r>
              <a:rPr lang="ru-RU" sz="1400" b="1" i="1" dirty="0" smtClean="0">
                <a:solidFill>
                  <a:srgbClr val="262699"/>
                </a:solidFill>
                <a:latin typeface="Times New Roman" pitchFamily="18" charset="0"/>
              </a:rPr>
              <a:t>области</a:t>
            </a:r>
            <a:r>
              <a:rPr lang="en-US" sz="1400" b="1" i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ru-RU" sz="14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199538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AutoShape 2" descr="Картинки по запросу картинки по педагог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картинки по педагогик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картинки по педагогик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картинки по педагогик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Картинки по запросу картинки по педагогике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39" y="1020728"/>
            <a:ext cx="2508445" cy="16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Письма </a:t>
            </a:r>
          </a:p>
          <a:p>
            <a:pPr algn="ctr"/>
            <a:r>
              <a:rPr lang="ru-RU" sz="2800" b="1" dirty="0" smtClean="0"/>
              <a:t>Министерства просвещения </a:t>
            </a:r>
          </a:p>
          <a:p>
            <a:pPr algn="ctr"/>
            <a:r>
              <a:rPr lang="ru-RU" sz="2800" b="1" dirty="0" smtClean="0"/>
              <a:t>Российской Федерации</a:t>
            </a:r>
            <a:endParaRPr lang="ru-RU" sz="2800" b="1" dirty="0"/>
          </a:p>
          <a:p>
            <a:r>
              <a:rPr lang="ru-RU" sz="2800" dirty="0" smtClean="0"/>
              <a:t>         </a:t>
            </a:r>
            <a:r>
              <a:rPr lang="ru-RU" sz="2000" dirty="0" smtClean="0"/>
              <a:t>от  29.04.2022                     </a:t>
            </a:r>
            <a:r>
              <a:rPr lang="en-US" sz="2000" dirty="0" smtClean="0"/>
              <a:t>                  </a:t>
            </a:r>
            <a:r>
              <a:rPr lang="ru-RU" sz="2000" dirty="0" smtClean="0"/>
              <a:t>от 17.08.2022</a:t>
            </a:r>
          </a:p>
          <a:p>
            <a:r>
              <a:rPr lang="ru-RU" sz="2000" dirty="0" smtClean="0"/>
              <a:t>     </a:t>
            </a:r>
            <a:r>
              <a:rPr lang="en-US" sz="2000" dirty="0" smtClean="0"/>
              <a:t>          </a:t>
            </a:r>
            <a:r>
              <a:rPr lang="ru-RU" sz="2000" dirty="0" smtClean="0"/>
              <a:t>№ АЗ-646</a:t>
            </a:r>
            <a:r>
              <a:rPr lang="en-US" sz="2000" dirty="0" smtClean="0"/>
              <a:t>/08</a:t>
            </a:r>
            <a:r>
              <a:rPr lang="ru-RU" sz="2000" dirty="0" smtClean="0"/>
              <a:t>                           </a:t>
            </a:r>
            <a:r>
              <a:rPr lang="en-US" sz="2000" dirty="0" smtClean="0"/>
              <a:t>             </a:t>
            </a:r>
            <a:r>
              <a:rPr lang="ru-RU" sz="2000" dirty="0" smtClean="0"/>
              <a:t>№ ТВ-1769</a:t>
            </a:r>
            <a:r>
              <a:rPr lang="en-US" sz="2000" dirty="0" smtClean="0"/>
              <a:t>/08</a:t>
            </a:r>
            <a:endParaRPr lang="ru-RU" sz="2000" dirty="0"/>
          </a:p>
          <a:p>
            <a:endParaRPr lang="ru-RU" sz="2400" b="1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0" lvl="1" algn="ctr"/>
            <a:r>
              <a:rPr lang="ru-RU" sz="3200" b="1" dirty="0" smtClean="0">
                <a:solidFill>
                  <a:schemeClr val="accent1"/>
                </a:solidFill>
                <a:latin typeface="Calibri"/>
                <a:cs typeface="+mn-cs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C:\Users\malkova\Downloads\AZ-646_08_ot_29.04.2022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068960"/>
            <a:ext cx="23042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lkova\Downloads\TV-1769_08_ot_17.08.2022_pages-to-jpg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448270" cy="316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87" y="936669"/>
            <a:ext cx="861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916833"/>
            <a:ext cx="8534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5200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ru-RU" sz="2400" dirty="0" smtClean="0">
                <a:solidFill>
                  <a:srgbClr val="002060"/>
                </a:solidFill>
                <a:latin typeface="Calibri"/>
              </a:rPr>
              <a:t> </a:t>
            </a:r>
            <a:endParaRPr lang="ru-RU" sz="24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3074" name="Picture 2" descr="C:\Users\malkova\AppData\Local\Temp\Rar$DIa0.166\Proiekty_normativno-pravovykh_aktov_page-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481023"/>
            <a:ext cx="345638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lkova\AppData\Local\Temp\Rar$DIa0.593\Kontsieptsiia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1514187"/>
            <a:ext cx="324615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02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87" y="936669"/>
            <a:ext cx="861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916833"/>
            <a:ext cx="8534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5200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ru-RU" sz="2400" dirty="0" smtClean="0">
                <a:solidFill>
                  <a:srgbClr val="002060"/>
                </a:solidFill>
                <a:latin typeface="Calibri"/>
              </a:rPr>
              <a:t> </a:t>
            </a:r>
            <a:endParaRPr lang="ru-RU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9" y="1039177"/>
            <a:ext cx="867873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Основная ролевая позиция учителя, способного обучать детей цифрового поколения, – «организатор самообучающегося </a:t>
            </a:r>
            <a:r>
              <a:rPr lang="ru-RU" sz="3200" b="1" dirty="0" smtClean="0"/>
              <a:t>сообщества</a:t>
            </a:r>
            <a:r>
              <a:rPr lang="ru-RU" sz="3200" b="1" dirty="0"/>
              <a:t>» </a:t>
            </a:r>
            <a:endParaRPr lang="en-US" sz="3200" b="1" dirty="0" smtClean="0"/>
          </a:p>
          <a:p>
            <a:r>
              <a:rPr lang="ru-RU" sz="3200" b="1" dirty="0" smtClean="0"/>
              <a:t>(</a:t>
            </a:r>
            <a:r>
              <a:rPr lang="ru-RU" sz="3200" b="1" dirty="0"/>
              <a:t>П. </a:t>
            </a:r>
            <a:r>
              <a:rPr lang="ru-RU" sz="3200" b="1" dirty="0" err="1"/>
              <a:t>Сенге</a:t>
            </a:r>
            <a:r>
              <a:rPr lang="ru-RU" sz="3200" b="1" dirty="0"/>
              <a:t>), хорошо ориентирующийся в информационной среде и сопровождающий ребенка на его персональном </a:t>
            </a:r>
            <a:r>
              <a:rPr lang="ru-RU" sz="3200" b="1" dirty="0" smtClean="0"/>
              <a:t>образовательном </a:t>
            </a:r>
            <a:r>
              <a:rPr lang="ru-RU" sz="3200" b="1"/>
              <a:t>пути</a:t>
            </a:r>
            <a:r>
              <a:rPr lang="ru-RU" sz="3200" b="1" smtClean="0"/>
              <a:t>.</a:t>
            </a:r>
          </a:p>
          <a:p>
            <a:endParaRPr lang="en-US" sz="3200" b="1" dirty="0" smtClean="0"/>
          </a:p>
          <a:p>
            <a:pPr algn="r"/>
            <a:r>
              <a:rPr lang="en-US" sz="2400" b="1" dirty="0" smtClean="0"/>
              <a:t>(</a:t>
            </a:r>
            <a:r>
              <a:rPr lang="ru-RU" sz="2400" b="1" dirty="0" smtClean="0"/>
              <a:t>Концепция психолого-педагогических классов)</a:t>
            </a:r>
            <a:endParaRPr lang="en-US" sz="2400" b="1" dirty="0" smtClean="0"/>
          </a:p>
          <a:p>
            <a:r>
              <a:rPr lang="ru-RU" sz="3200" b="1" dirty="0" smtClean="0"/>
              <a:t>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586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936669"/>
            <a:ext cx="4463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Рекомендации Министерства просвещения Российской Федерации</a:t>
            </a:r>
          </a:p>
          <a:p>
            <a:pPr algn="ctr"/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1916833"/>
            <a:ext cx="8534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/>
              <a:t>	</a:t>
            </a:r>
          </a:p>
          <a:p>
            <a:r>
              <a:rPr lang="ru-RU" dirty="0"/>
              <a:t>	</a:t>
            </a:r>
          </a:p>
        </p:txBody>
      </p:sp>
      <p:pic>
        <p:nvPicPr>
          <p:cNvPr id="4098" name="Picture 2" descr="C:\Users\malkova\AppData\Local\Temp\Rar$DIa0.409\Riekomiendatsii_po_profil_nym_klassam_page-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4009"/>
            <a:ext cx="4211960" cy="409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45201" y="3198168"/>
            <a:ext cx="253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/>
            <a:r>
              <a:rPr lang="ru-RU" sz="2400" dirty="0" smtClean="0">
                <a:solidFill>
                  <a:srgbClr val="002060"/>
                </a:solidFill>
                <a:latin typeface="Calibri"/>
              </a:rPr>
              <a:t> </a:t>
            </a:r>
            <a:endParaRPr lang="ru-RU" sz="2400" dirty="0">
              <a:solidFill>
                <a:srgbClr val="002060"/>
              </a:solidFill>
              <a:latin typeface="Calibri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90833"/>
              </p:ext>
            </p:extLst>
          </p:nvPr>
        </p:nvGraphicFramePr>
        <p:xfrm>
          <a:off x="349788" y="4941168"/>
          <a:ext cx="8470685" cy="182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840"/>
                <a:gridCol w="3131876"/>
                <a:gridCol w="3055969"/>
              </a:tblGrid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Субъект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Рекомендованное количество психолого-педагогических классов на 2022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Рекомендованное количество психолого-педагогических классов на 2024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Ивановская область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                             14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                          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26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473200" y="2109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6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029" y="1340768"/>
            <a:ext cx="8813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rgbClr val="C00000"/>
              </a:solidFill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7504" y="787400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993" y="1018232"/>
            <a:ext cx="8095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Calibri"/>
                <a:cs typeface="+mn-cs"/>
              </a:rPr>
              <a:t>ПОТРЕБНОСТЬ В ПЕДАГОГИЧЕСКИХ КАДРАХ</a:t>
            </a:r>
          </a:p>
          <a:p>
            <a:pPr marL="0" lvl="1" algn="ctr"/>
            <a:endParaRPr lang="ru-RU" sz="24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18299"/>
              </p:ext>
            </p:extLst>
          </p:nvPr>
        </p:nvGraphicFramePr>
        <p:xfrm>
          <a:off x="451993" y="2051050"/>
          <a:ext cx="8263382" cy="4540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6514"/>
                <a:gridCol w="1429410"/>
                <a:gridCol w="1508470"/>
                <a:gridCol w="2238988"/>
              </a:tblGrid>
              <a:tr h="6053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Предметы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 2023-2024 учебный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 2024-2027 учебные годы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на 2024 -2029 учебные годы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 dirty="0">
                          <a:effectLst/>
                        </a:rPr>
                        <a:t>русский язык и литература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физика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химия  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истрия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обществознание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география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биология   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72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информатика и ИКТ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английский язык   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немецкий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 французский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  <a:tr h="302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400" u="none" strike="noStrike">
                          <a:effectLst/>
                        </a:rPr>
                        <a:t>ИТОГО: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650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804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901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52" marR="7352" marT="735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54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581" y="936669"/>
            <a:ext cx="83179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ПЕРЕЧЕНЬ </a:t>
            </a:r>
          </a:p>
          <a:p>
            <a:pPr algn="ctr"/>
            <a:r>
              <a:rPr lang="ru-RU" b="1" dirty="0"/>
              <a:t>о</a:t>
            </a:r>
            <a:r>
              <a:rPr lang="ru-RU" b="1" dirty="0" smtClean="0"/>
              <a:t>бщеобразовательных организаций, на базе которых открыты </a:t>
            </a:r>
          </a:p>
          <a:p>
            <a:endParaRPr lang="ru-RU" b="1" dirty="0"/>
          </a:p>
          <a:p>
            <a:r>
              <a:rPr lang="ru-RU" b="1" dirty="0" smtClean="0"/>
              <a:t>педагогические классы: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МБОУ средняя школа № 7 </a:t>
            </a:r>
            <a:r>
              <a:rPr lang="ru-RU" dirty="0" err="1" smtClean="0"/>
              <a:t>г.Иванова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МБОУ </a:t>
            </a:r>
            <a:r>
              <a:rPr lang="ru-RU" dirty="0"/>
              <a:t>«СШ №9» </a:t>
            </a:r>
            <a:r>
              <a:rPr lang="ru-RU" dirty="0" err="1" smtClean="0"/>
              <a:t>г.о.Шуя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/>
              <a:t>МБОУ школы №17 г.о. Кинешма </a:t>
            </a:r>
            <a:endParaRPr lang="ru-RU" dirty="0" smtClean="0"/>
          </a:p>
          <a:p>
            <a:pPr marL="285750" lvl="0" indent="-285750">
              <a:buFontTx/>
              <a:buChar char="-"/>
            </a:pPr>
            <a:r>
              <a:rPr lang="ru-RU" dirty="0"/>
              <a:t>МБОУ СОШ №11 </a:t>
            </a:r>
            <a:r>
              <a:rPr lang="ru-RU" dirty="0" err="1" smtClean="0"/>
              <a:t>г.о.Вичуга</a:t>
            </a:r>
            <a:endParaRPr lang="ru-RU" dirty="0"/>
          </a:p>
          <a:p>
            <a:pPr marL="285750" lvl="0" indent="-285750">
              <a:buFontTx/>
              <a:buChar char="-"/>
            </a:pPr>
            <a:r>
              <a:rPr lang="ru-RU" dirty="0" smtClean="0"/>
              <a:t>МОУ </a:t>
            </a:r>
            <a:r>
              <a:rPr lang="ru-RU" dirty="0"/>
              <a:t>средняя школа № 1 </a:t>
            </a:r>
            <a:r>
              <a:rPr lang="ru-RU" dirty="0" err="1"/>
              <a:t>г.Наволоки</a:t>
            </a:r>
            <a:r>
              <a:rPr lang="ru-RU" dirty="0"/>
              <a:t> Кинешемского </a:t>
            </a:r>
            <a:r>
              <a:rPr lang="ru-RU" dirty="0" smtClean="0"/>
              <a:t>района (на базе основного образования)</a:t>
            </a:r>
          </a:p>
          <a:p>
            <a:pPr marL="285750" lvl="0" indent="-285750">
              <a:buFontTx/>
              <a:buChar char="-"/>
            </a:pPr>
            <a:endParaRPr lang="ru-RU" dirty="0"/>
          </a:p>
          <a:p>
            <a:pPr lvl="0"/>
            <a:endParaRPr lang="ru-RU" dirty="0" smtClean="0"/>
          </a:p>
          <a:p>
            <a:pPr lvl="0"/>
            <a:r>
              <a:rPr lang="ru-RU" b="1" dirty="0" smtClean="0"/>
              <a:t> педагогические группы: </a:t>
            </a:r>
            <a:endParaRPr lang="ru-RU" b="1" dirty="0"/>
          </a:p>
          <a:p>
            <a:pPr algn="ctr"/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МОУ «Китовская средняя школа» Шуйского района</a:t>
            </a:r>
          </a:p>
          <a:p>
            <a:pPr marL="285750" indent="-285750">
              <a:buFontTx/>
              <a:buChar char="-"/>
            </a:pPr>
            <a:r>
              <a:rPr lang="ru-RU" dirty="0"/>
              <a:t>МБОУ </a:t>
            </a:r>
            <a:r>
              <a:rPr lang="ru-RU" dirty="0" smtClean="0"/>
              <a:t>Нерльская СОШ </a:t>
            </a:r>
            <a:r>
              <a:rPr lang="ru-RU" dirty="0" err="1" smtClean="0"/>
              <a:t>Тейковского</a:t>
            </a:r>
            <a:r>
              <a:rPr lang="ru-RU" dirty="0" smtClean="0"/>
              <a:t> района</a:t>
            </a:r>
          </a:p>
          <a:p>
            <a:pPr marL="285750" lvl="0" indent="-285750">
              <a:buFontTx/>
              <a:buChar char="-"/>
            </a:pPr>
            <a:r>
              <a:rPr lang="ru-RU" dirty="0" smtClean="0"/>
              <a:t>МБОУ </a:t>
            </a:r>
            <a:r>
              <a:rPr lang="ru-RU" dirty="0"/>
              <a:t>школы №1 г.о. Кинешма.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859340"/>
            <a:ext cx="820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4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89" y="936669"/>
            <a:ext cx="83179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!</a:t>
            </a:r>
            <a:r>
              <a:rPr lang="ru-RU" sz="3600" b="1" dirty="0" smtClean="0"/>
              <a:t> Приказ Департамента образования Ивановской области </a:t>
            </a:r>
            <a:r>
              <a:rPr lang="ru-RU" sz="3600" b="1" dirty="0"/>
              <a:t>от   </a:t>
            </a:r>
            <a:r>
              <a:rPr lang="ru-RU" sz="3600" b="1" dirty="0" smtClean="0"/>
              <a:t>28.10.2022 № 1213-о «Об </a:t>
            </a:r>
            <a:r>
              <a:rPr lang="ru-RU" sz="3600" b="1" dirty="0"/>
              <a:t>утверждении плана работы по формированию психолого-педагогических классов в Ивановской </a:t>
            </a:r>
            <a:r>
              <a:rPr lang="ru-RU" sz="3600" b="1" dirty="0" smtClean="0"/>
              <a:t>области»</a:t>
            </a:r>
            <a:endParaRPr lang="ru-RU" sz="3600" dirty="0"/>
          </a:p>
          <a:p>
            <a:pPr algn="ctr"/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1859340"/>
            <a:ext cx="820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1071563" y="152400"/>
            <a:ext cx="7596188" cy="6775450"/>
            <a:chOff x="675" y="96"/>
            <a:chExt cx="4785" cy="4268"/>
          </a:xfrm>
        </p:grpSpPr>
        <p:sp>
          <p:nvSpPr>
            <p:cNvPr id="2055" name="Text Box 4"/>
            <p:cNvSpPr txBox="1">
              <a:spLocks noChangeArrowheads="1"/>
            </p:cNvSpPr>
            <p:nvPr/>
          </p:nvSpPr>
          <p:spPr bwMode="auto">
            <a:xfrm>
              <a:off x="675" y="96"/>
              <a:ext cx="47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 dirty="0">
                  <a:solidFill>
                    <a:schemeClr val="bg1"/>
                  </a:solidFill>
                  <a:latin typeface="Calibri" pitchFamily="34" charset="0"/>
                </a:rPr>
                <a:t>Департамент образования Ивановской области</a:t>
              </a:r>
            </a:p>
          </p:txBody>
        </p:sp>
        <p:sp>
          <p:nvSpPr>
            <p:cNvPr id="2056" name="Text Box 7"/>
            <p:cNvSpPr txBox="1">
              <a:spLocks noChangeArrowheads="1"/>
            </p:cNvSpPr>
            <p:nvPr/>
          </p:nvSpPr>
          <p:spPr bwMode="auto">
            <a:xfrm>
              <a:off x="1020" y="4152"/>
              <a:ext cx="3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ru-RU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750" y="71438"/>
            <a:ext cx="8429625" cy="715962"/>
            <a:chOff x="285750" y="71438"/>
            <a:chExt cx="8429625" cy="715962"/>
          </a:xfrm>
        </p:grpSpPr>
        <p:grpSp>
          <p:nvGrpSpPr>
            <p:cNvPr id="9" name="Группа 3"/>
            <p:cNvGrpSpPr>
              <a:grpSpLocks/>
            </p:cNvGrpSpPr>
            <p:nvPr/>
          </p:nvGrpSpPr>
          <p:grpSpPr bwMode="auto">
            <a:xfrm>
              <a:off x="285750" y="71438"/>
              <a:ext cx="8429625" cy="715962"/>
              <a:chOff x="285720" y="71414"/>
              <a:chExt cx="8429684" cy="715968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9758" y="71414"/>
                <a:ext cx="864656" cy="614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85720" y="785795"/>
                <a:ext cx="8429684" cy="1587"/>
              </a:xfrm>
              <a:prstGeom prst="line">
                <a:avLst/>
              </a:prstGeom>
              <a:ln w="31750" cmpd="sng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1214438" y="200253"/>
              <a:ext cx="75009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dirty="0" smtClean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Департамент образования </a:t>
              </a:r>
              <a:r>
                <a:rPr lang="ru-RU" sz="2400" b="1" dirty="0">
                  <a:solidFill>
                    <a:srgbClr val="002060"/>
                  </a:solidFill>
                  <a:latin typeface="+mj-lt"/>
                  <a:cs typeface="Arial" pitchFamily="34" charset="0"/>
                </a:rPr>
                <a:t>Ивановской области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9513" y="1052522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936669"/>
            <a:ext cx="8784976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0000FF"/>
                </a:solidFill>
                <a:latin typeface="Verdana"/>
                <a:cs typeface="+mn-cs"/>
              </a:rPr>
              <a:t>Контактные телефоны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C00000"/>
                </a:solidFill>
                <a:latin typeface="Verdana"/>
                <a:cs typeface="+mn-cs"/>
              </a:rPr>
              <a:t>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0000FF"/>
                </a:solidFill>
                <a:latin typeface="Verdana"/>
                <a:cs typeface="+mn-cs"/>
              </a:rPr>
              <a:t> Департамент </a:t>
            </a: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образования 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Ивановской области</a:t>
            </a:r>
            <a:endParaRPr lang="ru-RU" sz="2800" b="1" dirty="0">
              <a:solidFill>
                <a:srgbClr val="0000FF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>
                <a:solidFill>
                  <a:srgbClr val="CC0000"/>
                </a:solidFill>
                <a:latin typeface="Verdana"/>
                <a:cs typeface="+mn-cs"/>
              </a:rPr>
              <a:t>(4932) </a:t>
            </a:r>
            <a:r>
              <a:rPr lang="ru-RU" sz="2800" b="1" dirty="0" smtClean="0">
                <a:solidFill>
                  <a:srgbClr val="CC0000"/>
                </a:solidFill>
                <a:latin typeface="Verdana"/>
                <a:cs typeface="+mn-cs"/>
              </a:rPr>
              <a:t>41-49-80</a:t>
            </a: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 smtClean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2800" b="1" dirty="0" smtClean="0">
                <a:solidFill>
                  <a:srgbClr val="CC0000"/>
                </a:solidFill>
                <a:latin typeface="Verdana"/>
                <a:cs typeface="+mn-cs"/>
                <a:hlinkClick r:id="rId4"/>
              </a:rPr>
              <a:t>malkova.lu@iv-edu.ru</a:t>
            </a:r>
            <a:endParaRPr lang="ru-RU" sz="2800" b="1" dirty="0" smtClean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en-US" sz="2800" b="1" dirty="0" smtClean="0">
                <a:solidFill>
                  <a:srgbClr val="CC0000"/>
                </a:solidFill>
                <a:latin typeface="Verdana"/>
                <a:cs typeface="+mn-cs"/>
              </a:rPr>
              <a:t>malkova_lyu@ivreg.ru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ct val="80000"/>
            </a:pPr>
            <a:r>
              <a:rPr lang="ru-RU" sz="2800" b="1" dirty="0" smtClean="0">
                <a:solidFill>
                  <a:srgbClr val="0000FF"/>
                </a:solidFill>
                <a:latin typeface="Verdana"/>
                <a:cs typeface="+mn-cs"/>
              </a:rPr>
              <a:t> </a:t>
            </a:r>
            <a:endParaRPr lang="ru-RU" sz="2800" b="1" dirty="0">
              <a:solidFill>
                <a:srgbClr val="CC0000"/>
              </a:solidFill>
              <a:latin typeface="Verdana"/>
              <a:cs typeface="+mn-cs"/>
            </a:endParaRPr>
          </a:p>
          <a:p>
            <a:pPr marL="0" lvl="1" algn="ctr"/>
            <a:endParaRPr lang="ru-RU" b="1" dirty="0" smtClean="0">
              <a:solidFill>
                <a:srgbClr val="FF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5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12167</TotalTime>
  <Words>404</Words>
  <Application>Microsoft Office PowerPoint</Application>
  <PresentationFormat>Экран (4:3)</PresentationFormat>
  <Paragraphs>179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Безбородова Н.В.</dc:creator>
  <cp:lastModifiedBy>Любовь Юрьевна  Малкова</cp:lastModifiedBy>
  <cp:revision>986</cp:revision>
  <cp:lastPrinted>2021-12-07T10:10:10Z</cp:lastPrinted>
  <dcterms:created xsi:type="dcterms:W3CDTF">2011-02-19T07:51:40Z</dcterms:created>
  <dcterms:modified xsi:type="dcterms:W3CDTF">2022-11-17T05:14:56Z</dcterms:modified>
</cp:coreProperties>
</file>