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65" r:id="rId4"/>
    <p:sldId id="262" r:id="rId5"/>
    <p:sldId id="266" r:id="rId6"/>
    <p:sldId id="267" r:id="rId7"/>
    <p:sldId id="268" r:id="rId8"/>
    <p:sldId id="269" r:id="rId9"/>
    <p:sldId id="270" r:id="rId10"/>
    <p:sldId id="271" r:id="rId11"/>
    <p:sldId id="260" r:id="rId12"/>
    <p:sldId id="272" r:id="rId13"/>
    <p:sldId id="261" r:id="rId14"/>
    <p:sldId id="273" r:id="rId15"/>
    <p:sldId id="264" r:id="rId1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BA8B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16" autoAdjust="0"/>
  </p:normalViewPr>
  <p:slideViewPr>
    <p:cSldViewPr snapToGrid="0">
      <p:cViewPr varScale="1">
        <p:scale>
          <a:sx n="119" d="100"/>
          <a:sy n="119" d="100"/>
        </p:scale>
        <p:origin x="-21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9141DD-AC6A-4A42-9511-82B6DC0309DA}" type="datetime1">
              <a:rPr lang="ru-RU"/>
              <a:pPr>
                <a:defRPr/>
              </a:pPr>
              <a:t>30.08.2021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8B5E2F-E6D1-4D91-835D-FCA78D318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F59BC1C-BCA3-4E46-9DAA-C21A12B37E81}" type="datetime1">
              <a:rPr lang="ru-RU"/>
              <a:pPr>
                <a:defRPr/>
              </a:pPr>
              <a:t>30.08.2021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" noProof="0"/>
              <a:t>Щелкните, чтобы изменить стили текста образца слайда</a:t>
            </a:r>
            <a:endParaRPr lang="en-US" noProof="0"/>
          </a:p>
          <a:p>
            <a:pPr lvl="1"/>
            <a:r>
              <a:rPr lang="ru" noProof="0"/>
              <a:t>Второй уровень</a:t>
            </a:r>
          </a:p>
          <a:p>
            <a:pPr lvl="2"/>
            <a:r>
              <a:rPr lang="ru" noProof="0"/>
              <a:t>Третий уровень</a:t>
            </a:r>
          </a:p>
          <a:p>
            <a:pPr lvl="3"/>
            <a:r>
              <a:rPr lang="ru" noProof="0"/>
              <a:t>Четвертый уровень</a:t>
            </a:r>
          </a:p>
          <a:p>
            <a:pPr lvl="4"/>
            <a:r>
              <a:rPr lang="ru" noProof="0"/>
              <a:t>Пятый уровень</a:t>
            </a:r>
            <a:endParaRPr lang="en-US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2E3D17-CF21-469A-820A-49C9F4DD1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>
            <a:extLst>
              <a:ext uri="{FF2B5EF4-FFF2-40B4-BE49-F238E27FC236}"/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Прямая соединительная линия 8">
            <a:extLst>
              <a:ext uri="{FF2B5EF4-FFF2-40B4-BE49-F238E27FC236}"/>
            </a:extLst>
          </p:cNvPr>
          <p:cNvCxnSpPr/>
          <p:nvPr/>
        </p:nvCxnSpPr>
        <p:spPr>
          <a:xfrm>
            <a:off x="1208088" y="4475163"/>
            <a:ext cx="987583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  <a:cs typeface="FreesiaUPC" panose="020B0502040204020203" pitchFamily="34" charset="-34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6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94E97-5FD3-427F-8070-7F480E0B1839}" type="datetime1">
              <a:rPr lang="ru-RU"/>
              <a:pPr>
                <a:defRPr/>
              </a:pPr>
              <a:t>30.08.2021</a:t>
            </a:fld>
            <a:endParaRPr lang="en-US" dirty="0"/>
          </a:p>
        </p:txBody>
      </p:sp>
      <p:sp>
        <p:nvSpPr>
          <p:cNvPr id="7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 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70189-AE11-4DB4-AFC7-258CE06766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C162B-DC17-49E3-B225-A99ED3B05EB6}" type="datetime1">
              <a:rPr lang="ru-RU"/>
              <a:pPr>
                <a:defRPr/>
              </a:pPr>
              <a:t>30.08.2021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F7A32-9285-4A95-B0C8-4C7F9A57FE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3F78E-8032-4F6E-A128-3B5BF67F8A7A}" type="datetime1">
              <a:rPr lang="ru-RU"/>
              <a:pPr>
                <a:defRPr/>
              </a:pPr>
              <a:t>30.08.2021</a:t>
            </a:fld>
            <a:endParaRPr lang="en-US" dirty="0"/>
          </a:p>
        </p:txBody>
      </p:sp>
      <p:sp>
        <p:nvSpPr>
          <p:cNvPr id="6" name="Нижний колонтитул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9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7B51B-0840-40CC-9EF0-B79777C8EB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38AAA-48E4-4EB6-B763-65B4E3497643}" type="datetime1">
              <a:rPr lang="ru-RU"/>
              <a:pPr>
                <a:defRPr/>
              </a:pPr>
              <a:t>30.08.2021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6511A-10BD-4481-AC86-B28192E2F9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>
            <a:extLst>
              <a:ext uri="{FF2B5EF4-FFF2-40B4-BE49-F238E27FC236}"/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Прямая соединительная линия 8">
            <a:extLst>
              <a:ext uri="{FF2B5EF4-FFF2-40B4-BE49-F238E27FC236}"/>
            </a:extLst>
          </p:cNvPr>
          <p:cNvCxnSpPr/>
          <p:nvPr/>
        </p:nvCxnSpPr>
        <p:spPr>
          <a:xfrm>
            <a:off x="1208088" y="4484688"/>
            <a:ext cx="987583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8511-7503-4D0F-92A5-6636435C8EE9}" type="datetime1">
              <a:rPr lang="ru-RU"/>
              <a:pPr>
                <a:defRPr/>
              </a:pPr>
              <a:t>30.08.2021</a:t>
            </a:fld>
            <a:endParaRPr lang="en-US" dirty="0"/>
          </a:p>
        </p:txBody>
      </p:sp>
      <p:sp>
        <p:nvSpPr>
          <p:cNvPr id="7" name="Нижний колонтитул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10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42CD9-9634-413F-BD99-57CB9F77D4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7B455-DE64-4CBC-9BEB-38456365E813}" type="datetime1">
              <a:rPr lang="ru-RU"/>
              <a:pPr>
                <a:defRPr/>
              </a:pPr>
              <a:t>30.08.2021</a:t>
            </a:fld>
            <a:endParaRPr lang="en-US" dirty="0"/>
          </a:p>
        </p:txBody>
      </p:sp>
      <p:sp>
        <p:nvSpPr>
          <p:cNvPr id="6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C957B-18BC-477F-9667-B5C4AE3ED1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C8F53-B387-4F70-910D-01614E477426}" type="datetime1">
              <a:rPr lang="ru-RU"/>
              <a:pPr>
                <a:defRPr/>
              </a:pPr>
              <a:t>30.08.2021</a:t>
            </a:fld>
            <a:endParaRPr lang="en-US" dirty="0"/>
          </a:p>
        </p:txBody>
      </p:sp>
      <p:sp>
        <p:nvSpPr>
          <p:cNvPr id="8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1EDAE-A7E4-49AA-BBBE-C177EC3146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B4246-45B6-4E4B-96B9-B0881E67D582}" type="datetime1">
              <a:rPr lang="ru-RU"/>
              <a:pPr>
                <a:defRPr/>
              </a:pPr>
              <a:t>30.08.2021</a:t>
            </a:fld>
            <a:endParaRPr lang="en-US" dirty="0"/>
          </a:p>
        </p:txBody>
      </p:sp>
      <p:sp>
        <p:nvSpPr>
          <p:cNvPr id="4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268CD-25BC-4AFE-85A3-4F037693C7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9">
            <a:extLst>
              <a:ext uri="{FF2B5EF4-FFF2-40B4-BE49-F238E27FC236}"/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Дата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B37A4-997B-4F2D-B52F-AAC2C926A3DD}" type="datetime1">
              <a:rPr lang="ru-RU"/>
              <a:pPr>
                <a:defRPr/>
              </a:pPr>
              <a:t>30.08.2021</a:t>
            </a:fld>
            <a:endParaRPr lang="en-US" dirty="0"/>
          </a:p>
        </p:txBody>
      </p:sp>
      <p:sp>
        <p:nvSpPr>
          <p:cNvPr id="4" name="Нижний колонтитул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 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E80FE-EF46-4453-B35F-3C4303BE19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 7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465455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/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642938" y="6446838"/>
            <a:ext cx="35179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078B63B-683F-48F2-8F27-AC9C2333542D}" type="datetime1">
              <a:rPr lang="ru-RU"/>
              <a:pPr>
                <a:defRPr/>
              </a:pPr>
              <a:t>30.08.2021</a:t>
            </a:fld>
            <a:endParaRPr lang="en-US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459413" y="6446838"/>
            <a:ext cx="53340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9604509-3588-46CF-B956-EB24B1BBC6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DD539-0C0E-41B1-A60B-BBD3F676DA07}" type="datetime1">
              <a:rPr lang="ru-RU"/>
              <a:pPr>
                <a:defRPr/>
              </a:pPr>
              <a:t>30.08.2021</a:t>
            </a:fld>
            <a:endParaRPr lang="en-US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8DB8F-3C8F-4358-8F3A-C23E6A1EDD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/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096963" y="2108200"/>
            <a:ext cx="10058400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Щелкните, чтобы изменить стили текста образца слайда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18488" y="6446838"/>
            <a:ext cx="2584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77F02F6C-9EDA-437B-8E9B-20B3F96600D6}" type="datetime1">
              <a:rPr lang="ru-RU"/>
              <a:pPr>
                <a:defRPr/>
              </a:pPr>
              <a:t>30.08.2021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96963" y="6446838"/>
            <a:ext cx="6818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cap="all" baseline="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93438" y="6446838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6E7E1EFB-E713-4E2C-B35B-A11657884C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/>
            </a:extLst>
          </p:cNvPr>
          <p:cNvCxnSpPr/>
          <p:nvPr/>
        </p:nvCxnSpPr>
        <p:spPr>
          <a:xfrm>
            <a:off x="1193800" y="1897063"/>
            <a:ext cx="996632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7" r:id="rId2"/>
    <p:sldLayoutId id="2147483759" r:id="rId3"/>
    <p:sldLayoutId id="2147483756" r:id="rId4"/>
    <p:sldLayoutId id="2147483755" r:id="rId5"/>
    <p:sldLayoutId id="2147483754" r:id="rId6"/>
    <p:sldLayoutId id="2147483760" r:id="rId7"/>
    <p:sldLayoutId id="2147483761" r:id="rId8"/>
    <p:sldLayoutId id="2147483762" r:id="rId9"/>
    <p:sldLayoutId id="2147483753" r:id="rId10"/>
    <p:sldLayoutId id="2147483763" r:id="rId11"/>
  </p:sldLayoutIdLst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rgbClr val="404040"/>
          </a:solidFill>
          <a:latin typeface="Bookman Old Style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rgbClr val="404040"/>
          </a:solidFill>
          <a:latin typeface="Bookman Old Style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rgbClr val="404040"/>
          </a:solidFill>
          <a:latin typeface="Bookman Old Style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rgbClr val="404040"/>
          </a:solidFill>
          <a:latin typeface="Bookman Old Style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rgbClr val="404040"/>
          </a:solidFill>
          <a:latin typeface="Bookman Old Style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rgbClr val="404040"/>
          </a:solidFill>
          <a:latin typeface="Bookman Old Style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rgbClr val="404040"/>
          </a:solidFill>
          <a:latin typeface="Bookman Old Style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rgbClr val="404040"/>
          </a:solidFill>
          <a:latin typeface="Bookman Old Style" pitchFamily="18" charset="0"/>
        </a:defRPr>
      </a:lvl9pPr>
    </p:titleStyle>
    <p:bodyStyle>
      <a:lvl1pPr marL="90488" indent="-90488" algn="l" rtl="0" eaLnBrk="0" fontAlgn="base" hangingPunct="0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itchFamily="34" charset="0"/>
        <a:buChar char=" "/>
        <a:defRPr sz="1900" kern="1200">
          <a:solidFill>
            <a:srgbClr val="404040"/>
          </a:solidFill>
          <a:latin typeface="+mn-lt"/>
          <a:ea typeface="+mn-ea"/>
          <a:cs typeface="Calibri" panose="020F0502020204030204" pitchFamily="34" charset="0"/>
        </a:defRPr>
      </a:lvl1pPr>
      <a:lvl2pPr marL="382588" indent="-182563" algn="l" rtl="0" eaLnBrk="0" fontAlgn="base" hangingPunct="0">
        <a:spcBef>
          <a:spcPts val="200"/>
        </a:spcBef>
        <a:spcAft>
          <a:spcPts val="400"/>
        </a:spcAft>
        <a:buFont typeface="Calibri" pitchFamily="34" charset="0"/>
        <a:buChar char="◦"/>
        <a:defRPr sz="1700" kern="1200">
          <a:solidFill>
            <a:srgbClr val="404040"/>
          </a:solidFill>
          <a:latin typeface="+mn-lt"/>
          <a:ea typeface="+mn-ea"/>
          <a:cs typeface="Calibri" panose="020F0502020204030204" pitchFamily="34" charset="0"/>
        </a:defRPr>
      </a:lvl2pPr>
      <a:lvl3pPr marL="566738" indent="-182563" algn="l" rtl="0" eaLnBrk="0" fontAlgn="base" hangingPunct="0">
        <a:spcBef>
          <a:spcPts val="200"/>
        </a:spcBef>
        <a:spcAft>
          <a:spcPts val="400"/>
        </a:spcAft>
        <a:buFont typeface="Calibri" pitchFamily="34" charset="0"/>
        <a:buChar char="◦"/>
        <a:defRPr sz="1300" kern="1200">
          <a:solidFill>
            <a:srgbClr val="404040"/>
          </a:solidFill>
          <a:latin typeface="+mn-lt"/>
          <a:ea typeface="+mn-ea"/>
          <a:cs typeface="Calibri" panose="020F0502020204030204" pitchFamily="34" charset="0"/>
        </a:defRPr>
      </a:lvl3pPr>
      <a:lvl4pPr marL="749300" indent="-182563" algn="l" rtl="0" eaLnBrk="0" fontAlgn="base" hangingPunct="0">
        <a:spcBef>
          <a:spcPts val="200"/>
        </a:spcBef>
        <a:spcAft>
          <a:spcPts val="400"/>
        </a:spcAft>
        <a:buFont typeface="Calibri" pitchFamily="34" charset="0"/>
        <a:buChar char="◦"/>
        <a:defRPr sz="1300" kern="1200">
          <a:solidFill>
            <a:srgbClr val="404040"/>
          </a:solidFill>
          <a:latin typeface="+mn-lt"/>
          <a:ea typeface="+mn-ea"/>
          <a:cs typeface="Calibri" panose="020F0502020204030204" pitchFamily="34" charset="0"/>
        </a:defRPr>
      </a:lvl4pPr>
      <a:lvl5pPr marL="931863" indent="-182563" algn="l" rtl="0" eaLnBrk="0" fontAlgn="base" hangingPunct="0">
        <a:spcBef>
          <a:spcPts val="200"/>
        </a:spcBef>
        <a:spcAft>
          <a:spcPts val="400"/>
        </a:spcAft>
        <a:buFont typeface="Calibri" pitchFamily="34" charset="0"/>
        <a:buChar char="◦"/>
        <a:defRPr sz="1300" kern="1200">
          <a:solidFill>
            <a:srgbClr val="404040"/>
          </a:solidFill>
          <a:latin typeface="+mn-lt"/>
          <a:ea typeface="+mn-ea"/>
          <a:cs typeface="Calibri" panose="020F050202020403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&#1088;37.&#1085;&#1072;&#1074;&#1080;&#1075;&#1072;&#1090;&#1086;&#1088;.&#1076;&#1077;&#1090;&#1080;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Прямоугольник 2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1738" y="296863"/>
            <a:ext cx="6253162" cy="36861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u="sng" dirty="0">
                <a:solidFill>
                  <a:srgbClr val="0070C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Times New Roman" panose="02020603050405020304" pitchFamily="18" charset="0"/>
                <a:hlinkClick r:id="rId2"/>
              </a:rPr>
              <a:t>навигатор по дополнительным общеобразовательным программам</a:t>
            </a:r>
            <a:endParaRPr lang="ru" sz="4400" dirty="0">
              <a:solidFill>
                <a:srgbClr val="0070C0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pic>
        <p:nvPicPr>
          <p:cNvPr id="15364" name="Рисунок 4" descr="Изображение здания, места для сидения, скамейки, вид сбоку&#10;&#10;Автоматически созданное описание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35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Прямая соединительная линия 23">
            <a:extLst>
              <a:ext uri="{FF2B5EF4-FFF2-40B4-BE49-F238E27FC236}"/>
              <a:ext uri="{C183D7F6-B498-43B3-948B-1728B52AA6E4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427663" y="4498975"/>
            <a:ext cx="563562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163" y="0"/>
            <a:ext cx="123126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4578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69863"/>
            <a:ext cx="10240963" cy="6276975"/>
          </a:xfrm>
        </p:spPr>
      </p:pic>
      <p:sp>
        <p:nvSpPr>
          <p:cNvPr id="24579" name="Дата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BEE461-504F-4CC3-BA34-9C50B2D7B46D}" type="datetime1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30.08.2021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5602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09675" y="-36513"/>
            <a:ext cx="9277350" cy="6607176"/>
          </a:xfrm>
        </p:spPr>
      </p:pic>
      <p:sp>
        <p:nvSpPr>
          <p:cNvPr id="25603" name="Дата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04791E-D89B-4842-98B4-84557142E0D1}" type="datetime1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30.08.2021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smtClean="0"/>
              <a:t>Уважаемые родители  и ребята !</a:t>
            </a:r>
          </a:p>
          <a:p>
            <a:pPr eaLnBrk="1" hangingPunct="1">
              <a:lnSpc>
                <a:spcPct val="100000"/>
              </a:lnSpc>
            </a:pPr>
            <a:r>
              <a:rPr lang="ru-RU" smtClean="0"/>
              <a:t> Доводим до Вашего сведения, что запись на дополнительное образование детей  будет осуществляться исключительно в электронном виде через НАВИГАТОР ДОПОЛНИТЕЛЬНОГО ОБРАЗОВАНИЯ  Ивановской ОБЛАСТИ .(https://р37.навигатор.дети/program/1809-shkola-rannego-esteticheskogo-razvitiya-rostok )</a:t>
            </a:r>
          </a:p>
          <a:p>
            <a:pPr eaLnBrk="1" hangingPunct="1">
              <a:lnSpc>
                <a:spcPct val="100000"/>
              </a:lnSpc>
            </a:pPr>
            <a:r>
              <a:rPr lang="ru-RU" smtClean="0"/>
              <a:t>На данный момент необходимо, в срочном порядке!!!!,просто зарегистрироваться в системе НАВИГАТОР. ДЛЯ ЧЕГО? Начиная с сентября 2022 года на каждого ребенка будет выдаваться денежный сертификат на доп.образование, без регистрации сертификат не выдадут.</a:t>
            </a:r>
          </a:p>
          <a:p>
            <a:pPr eaLnBrk="1" hangingPunct="1">
              <a:lnSpc>
                <a:spcPct val="100000"/>
              </a:lnSpc>
            </a:pPr>
            <a:r>
              <a:rPr lang="ru-RU" smtClean="0"/>
              <a:t>В начале сентября, через классных руководителей, вам доведут информацию о доступных кружках  в вашей школе, после чего вы запишите ребенка.</a:t>
            </a:r>
          </a:p>
          <a:p>
            <a:pPr eaLnBrk="1" hangingPunct="1">
              <a:lnSpc>
                <a:spcPct val="100000"/>
              </a:lnSpc>
            </a:pPr>
            <a:endParaRPr lang="ru-RU" smtClean="0"/>
          </a:p>
        </p:txBody>
      </p:sp>
      <p:sp>
        <p:nvSpPr>
          <p:cNvPr id="26626" name="Дата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D88916-02E1-439A-BC17-8C4577E2D5D2}" type="datetime1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30.08.2021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Дата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BF6CCA-B76D-4317-B853-37226229849F}" type="datetime1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30.08.2021</a:t>
            </a:fld>
            <a:endParaRPr lang="en-US">
              <a:cs typeface="Arial" charset="0"/>
            </a:endParaRPr>
          </a:p>
        </p:txBody>
      </p:sp>
      <p:pic>
        <p:nvPicPr>
          <p:cNvPr id="27650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6038"/>
            <a:ext cx="10058400" cy="7254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Инструкция для родителей( дети с 14 лет могут регистрироваться самостоятельно. ) по регистрации в системе Навигатор</a:t>
            </a:r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125413" y="1011238"/>
            <a:ext cx="11944350" cy="543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900" smtClean="0"/>
              <a:t>Шаг 1. Необходимо пройти регистрацию на сайте Навигатора. Для этого необходимо зайти на сайт «Навигатор дополнительного образования детей Ивановской  области». https://р37.навигатор.дети (В поисковой строке набрать НАВИГАТОР ДЕТИ Иваново)</a:t>
            </a:r>
          </a:p>
          <a:p>
            <a:pPr eaLnBrk="1" hangingPunct="1">
              <a:lnSpc>
                <a:spcPct val="90000"/>
              </a:lnSpc>
            </a:pPr>
            <a:r>
              <a:rPr lang="ru-RU" sz="900" smtClean="0"/>
              <a:t>Шаг 2. Нажать кнопку «Регистрация» в правом верхнем углу экрана.</a:t>
            </a:r>
          </a:p>
          <a:p>
            <a:pPr eaLnBrk="1" hangingPunct="1">
              <a:lnSpc>
                <a:spcPct val="90000"/>
              </a:lnSpc>
            </a:pPr>
            <a:r>
              <a:rPr lang="ru-RU" sz="900" smtClean="0"/>
              <a:t>Шаг 3.Заполнить все обязательные поля в регистрационной форме, используя подсказки:</a:t>
            </a:r>
          </a:p>
          <a:p>
            <a:pPr eaLnBrk="1" hangingPunct="1">
              <a:lnSpc>
                <a:spcPct val="90000"/>
              </a:lnSpc>
            </a:pPr>
            <a:r>
              <a:rPr lang="ru-RU" sz="900" smtClean="0"/>
              <a:t>- муниципальный район – Приволжский;</a:t>
            </a:r>
          </a:p>
          <a:p>
            <a:pPr eaLnBrk="1" hangingPunct="1">
              <a:lnSpc>
                <a:spcPct val="90000"/>
              </a:lnSpc>
            </a:pPr>
            <a:r>
              <a:rPr lang="ru-RU" sz="900" smtClean="0"/>
              <a:t>- фамилию, имя, отчество (родителя);</a:t>
            </a:r>
          </a:p>
          <a:p>
            <a:pPr eaLnBrk="1" hangingPunct="1">
              <a:lnSpc>
                <a:spcPct val="90000"/>
              </a:lnSpc>
            </a:pPr>
            <a:r>
              <a:rPr lang="ru-RU" sz="900" smtClean="0"/>
              <a:t>- номер мобильного телефона для связи;</a:t>
            </a:r>
          </a:p>
          <a:p>
            <a:pPr eaLnBrk="1" hangingPunct="1">
              <a:lnSpc>
                <a:spcPct val="90000"/>
              </a:lnSpc>
            </a:pPr>
            <a:r>
              <a:rPr lang="ru-RU" sz="900" smtClean="0"/>
              <a:t>- действующий адрес вашей электронной почты;</a:t>
            </a:r>
          </a:p>
          <a:p>
            <a:pPr eaLnBrk="1" hangingPunct="1">
              <a:lnSpc>
                <a:spcPct val="90000"/>
              </a:lnSpc>
            </a:pPr>
            <a:r>
              <a:rPr lang="ru-RU" sz="900" smtClean="0"/>
              <a:t>- пароль (придумать самостоятельно для Вашего личного кабинета в Навигаторе).</a:t>
            </a:r>
          </a:p>
          <a:p>
            <a:pPr eaLnBrk="1" hangingPunct="1">
              <a:lnSpc>
                <a:spcPct val="90000"/>
              </a:lnSpc>
            </a:pPr>
            <a:r>
              <a:rPr lang="ru-RU" sz="900" smtClean="0"/>
              <a:t>-Далее следует ознакомиться с Политикой конфиденциальности и пользовательским соглашением и поставить отметку в виде галочки в поле «Я выражаю согласие». После внимательной проверки правильности заполнения личных данных нажать кнопку «Зарегистрироваться».</a:t>
            </a:r>
          </a:p>
          <a:p>
            <a:pPr eaLnBrk="1" hangingPunct="1">
              <a:lnSpc>
                <a:spcPct val="90000"/>
              </a:lnSpc>
            </a:pPr>
            <a:r>
              <a:rPr lang="ru-RU" sz="900" smtClean="0"/>
              <a:t>Шаг 4.После успешной регистрации на указанный вами адрес электронной почты поступит сообщение от службы поддержки Навигатора со ссылкой для подтверждения вашего электронного адреса.</a:t>
            </a:r>
          </a:p>
          <a:p>
            <a:pPr eaLnBrk="1" hangingPunct="1">
              <a:lnSpc>
                <a:spcPct val="90000"/>
              </a:lnSpc>
            </a:pPr>
            <a:r>
              <a:rPr lang="ru-RU" sz="900" smtClean="0"/>
              <a:t>Обязательно перейдите по ссылке, указанной в письме, чтобы подтвердить свой e-mail и пользоваться всеми возможностями портала.</a:t>
            </a:r>
          </a:p>
          <a:p>
            <a:pPr eaLnBrk="1" hangingPunct="1">
              <a:lnSpc>
                <a:spcPct val="90000"/>
              </a:lnSpc>
            </a:pPr>
            <a:r>
              <a:rPr lang="ru-RU" sz="900" smtClean="0"/>
              <a:t>Шаг 5.После перехода по ссылке, и успешного подтверждения электронного адреса, нажмите на свои ФИО в верхнем правом углу для перехода в личный кабинет.</a:t>
            </a:r>
          </a:p>
          <a:p>
            <a:pPr eaLnBrk="1" hangingPunct="1">
              <a:lnSpc>
                <a:spcPct val="90000"/>
              </a:lnSpc>
            </a:pPr>
            <a:r>
              <a:rPr lang="ru-RU" sz="900" smtClean="0"/>
              <a:t>Шаг 6.В личном кабинете выберите вкладку «Дети», (в мобильной версии нажмите на  три горизонтальные линии в правом верхнем углу) нажмите кнопку «+Добавить ребенка» и заполните все поля регистрационной формы:</a:t>
            </a:r>
          </a:p>
          <a:p>
            <a:pPr eaLnBrk="1" hangingPunct="1">
              <a:lnSpc>
                <a:spcPct val="90000"/>
              </a:lnSpc>
            </a:pPr>
            <a:r>
              <a:rPr lang="ru-RU" sz="900" smtClean="0"/>
              <a:t>- фамилия, имя, отчество (ребенка);</a:t>
            </a:r>
          </a:p>
          <a:p>
            <a:pPr eaLnBrk="1" hangingPunct="1">
              <a:lnSpc>
                <a:spcPct val="90000"/>
              </a:lnSpc>
            </a:pPr>
            <a:r>
              <a:rPr lang="ru-RU" sz="900" smtClean="0"/>
              <a:t>- дата рождения.</a:t>
            </a:r>
          </a:p>
          <a:p>
            <a:pPr eaLnBrk="1" hangingPunct="1">
              <a:lnSpc>
                <a:spcPct val="90000"/>
              </a:lnSpc>
            </a:pPr>
            <a:r>
              <a:rPr lang="ru-RU" sz="900" smtClean="0"/>
              <a:t>Проверьте правильность введённых вами данных и нажмите кнопку «Сохранить». Если у вас несколько детей, то вам необходимо снова повторить шаг 6.</a:t>
            </a:r>
          </a:p>
          <a:p>
            <a:pPr eaLnBrk="1" hangingPunct="1">
              <a:lnSpc>
                <a:spcPct val="90000"/>
              </a:lnSpc>
            </a:pPr>
            <a:r>
              <a:rPr lang="ru-RU" sz="900" smtClean="0"/>
              <a:t> </a:t>
            </a:r>
          </a:p>
        </p:txBody>
      </p:sp>
      <p:sp>
        <p:nvSpPr>
          <p:cNvPr id="28675" name="Дата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45A4E6-4A78-4F45-BE90-142687065DE4}" type="datetime1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30.08.2021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Дата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045C82-133D-43B4-BD10-43CC855C242E}" type="datetime1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30.08.2021</a:t>
            </a:fld>
            <a:endParaRPr lang="en-US">
              <a:cs typeface="Arial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1738" y="0"/>
            <a:ext cx="9786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588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Прямоугольник 48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88" y="4953000"/>
            <a:ext cx="12188825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Заголовок 4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2375" y="0"/>
            <a:ext cx="10058400" cy="35655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/>
              <a:t>Навигатор</a:t>
            </a:r>
            <a:r>
              <a:rPr lang="ru-RU" sz="3200" dirty="0"/>
              <a:t> — это не просто нововведение системы дополнительного образования детей, </a:t>
            </a:r>
            <a:r>
              <a:rPr lang="ru-RU" sz="3200" b="1" i="1" dirty="0"/>
              <a:t>это инструмент</a:t>
            </a:r>
            <a:r>
              <a:rPr lang="ru-RU" sz="3200" dirty="0"/>
              <a:t>, </a:t>
            </a:r>
            <a:r>
              <a:rPr lang="ru-RU" sz="3200" i="1" dirty="0"/>
              <a:t>который позволит стереть границы подведомственной принадлежности учреждений и выстроить доступность всех дополнительных общеобразовательных программ в регионе для детей и родителей.</a:t>
            </a:r>
          </a:p>
        </p:txBody>
      </p:sp>
      <p:pic>
        <p:nvPicPr>
          <p:cNvPr id="16389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3878263"/>
            <a:ext cx="4318001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58338" y="3878263"/>
            <a:ext cx="2632075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10"/>
          <p:cNvPicPr>
            <a:picLocks noChangeAspect="1"/>
          </p:cNvPicPr>
          <p:nvPr/>
        </p:nvPicPr>
        <p:blipFill>
          <a:blip r:embed="rId4"/>
          <a:srcRect l="4784" t="5412" r="-4784" b="24283"/>
          <a:stretch>
            <a:fillRect/>
          </a:stretch>
        </p:blipFill>
        <p:spPr bwMode="auto">
          <a:xfrm>
            <a:off x="4219575" y="3873500"/>
            <a:ext cx="5627688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Ивановской области появился новый электронный ресурс – навигатор по дополнительным общеобразовательным программам. </a:t>
            </a:r>
          </a:p>
        </p:txBody>
      </p:sp>
      <p:pic>
        <p:nvPicPr>
          <p:cNvPr id="17410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951038"/>
            <a:ext cx="6283325" cy="4189412"/>
          </a:xfrm>
        </p:spPr>
      </p:pic>
      <p:sp>
        <p:nvSpPr>
          <p:cNvPr id="17411" name="Дата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26C8C5-4D5E-4FB7-8F6E-B6136F629717}" type="datetime1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30.08.2021</a:t>
            </a:fld>
            <a:endParaRPr lang="en-US">
              <a:cs typeface="Arial" charset="0"/>
            </a:endParaRPr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6651625" y="2166938"/>
            <a:ext cx="52927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Franklin Gothic Book" pitchFamily="34" charset="0"/>
              </a:rPr>
              <a:t>С помощью него родители могут выбрать направление и место для занятия ребенка, а в перспективе – получить сертификат на обучение.</a:t>
            </a:r>
          </a:p>
          <a:p>
            <a:r>
              <a:rPr lang="ru-RU" sz="2400">
                <a:latin typeface="Franklin Gothic Book" pitchFamily="34" charset="0"/>
              </a:rPr>
              <a:t>Это общероссийский проект – навигаторы по кружкам и секциям должны появиться в каждом регионе по федеральному проекту "Успех каждого ребенка" нацпроекта "Образование".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Дата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F10CF5-683E-47FC-9239-4F6A29EE9506}" type="datetime1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30.08.2021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9138"/>
            <a:ext cx="8382000" cy="527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8382000" y="-722313"/>
            <a:ext cx="3687763" cy="6950076"/>
          </a:xfrm>
        </p:spPr>
        <p:txBody>
          <a:bodyPr/>
          <a:lstStyle/>
          <a:p>
            <a:pPr eaLnBrk="1" hangingPunct="1"/>
            <a:r>
              <a:rPr lang="ru-RU" smtClean="0"/>
              <a:t>  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В Ивановской области заполнение платформы началось в тестовом режиме с мая 2021 г., к 2022 г. портал должен быть полностью работоспособным. На конец июля 2021 г. в базу пользователей вошли около 70% учреждений допобразования, имеющих лицензию. На страницах учреждений должна появиться информация о направлениях деятельности, кружках, секциях, вакантных местах и пр. </a:t>
            </a:r>
          </a:p>
        </p:txBody>
      </p:sp>
      <p:sp>
        <p:nvSpPr>
          <p:cNvPr id="19459" name="Дата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3BBFA4-2ABF-40D5-95C2-02DDC30BFA52}" type="datetime1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30.08.2021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Дата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23ACB4-645B-415D-9C94-06D9058126BE}" type="datetime1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30.08.2021</a:t>
            </a:fld>
            <a:endParaRPr lang="en-US">
              <a:cs typeface="Arial" charset="0"/>
            </a:endParaRPr>
          </a:p>
        </p:txBody>
      </p:sp>
      <p:pic>
        <p:nvPicPr>
          <p:cNvPr id="20482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3988" y="184150"/>
            <a:ext cx="8758237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239713" y="5040313"/>
            <a:ext cx="117744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С помощью единого информационного портала родители могут ознакомиться с существующими направлениями и конкретными кружками, секциями, творческими объединениями и клубами, расписанием занятий, педагогами, отзывами, наличием вакантных мест для приема. Есть возможность отфильтровать поиск по населенному пункту, направлению деятельности, организации, возрасту ребенка, нахождению поблизости, особенностям здоровья и пр.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5600" y="114300"/>
            <a:ext cx="7996238" cy="4678363"/>
          </a:xfrm>
        </p:spPr>
      </p:pic>
      <p:sp>
        <p:nvSpPr>
          <p:cNvPr id="21506" name="Дата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DFB740-BD1B-4C2E-9DF1-99CFBD6949FD}" type="datetime1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30.08.2021</a:t>
            </a:fld>
            <a:endParaRPr lang="en-US">
              <a:cs typeface="Arial" charset="0"/>
            </a:endParaRPr>
          </a:p>
        </p:txBody>
      </p:sp>
      <p:sp>
        <p:nvSpPr>
          <p:cNvPr id="21507" name="TextBox 6"/>
          <p:cNvSpPr txBox="1">
            <a:spLocks noChangeArrowheads="1"/>
          </p:cNvSpPr>
          <p:nvPr/>
        </p:nvSpPr>
        <p:spPr bwMode="auto">
          <a:xfrm>
            <a:off x="8531225" y="1931988"/>
            <a:ext cx="330517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Электронная запись в учреждения дополнительного образования стартует в августе 2021 г. Позднее она будет интегрирована в единый портал госуслуг. Однако записаться в кружки и секции можно будет и при личном посещении.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ъект 2"/>
          <p:cNvSpPr>
            <a:spLocks noGrp="1"/>
          </p:cNvSpPr>
          <p:nvPr>
            <p:ph idx="1"/>
          </p:nvPr>
        </p:nvSpPr>
        <p:spPr>
          <a:xfrm>
            <a:off x="9056688" y="2005013"/>
            <a:ext cx="2990850" cy="3760787"/>
          </a:xfrm>
        </p:spPr>
        <p:txBody>
          <a:bodyPr/>
          <a:lstStyle/>
          <a:p>
            <a:pPr eaLnBrk="1" hangingPunct="1"/>
            <a:r>
              <a:rPr lang="ru-RU" smtClean="0"/>
              <a:t>навигатор прибавит удобства как самим учреждениям, так и родителям и детям. </a:t>
            </a:r>
          </a:p>
        </p:txBody>
      </p:sp>
      <p:sp>
        <p:nvSpPr>
          <p:cNvPr id="22530" name="Дата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348654-D0E2-4422-9FD7-EFE9739FA32B}" type="datetime1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30.08.2021</a:t>
            </a:fld>
            <a:endParaRPr lang="en-US">
              <a:cs typeface="Arial" charset="0"/>
            </a:endParaRPr>
          </a:p>
        </p:txBody>
      </p:sp>
      <p:pic>
        <p:nvPicPr>
          <p:cNvPr id="22531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392113"/>
            <a:ext cx="8709025" cy="52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7938" y="69850"/>
            <a:ext cx="10059987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855663" y="3027363"/>
            <a:ext cx="10058400" cy="3760787"/>
          </a:xfrm>
        </p:spPr>
        <p:txBody>
          <a:bodyPr/>
          <a:lstStyle/>
          <a:p>
            <a:pPr eaLnBrk="1" hangingPunct="1"/>
            <a:r>
              <a:rPr lang="ru-RU" smtClean="0"/>
              <a:t>Также по нацпроекту "Образование" регионы получат финансирование на обучение каждого ребенка – сертификаты на допобразование. Каждому ребенку в возрасте от 5 до 18 лет будет полагаться сертификат, т. е. персональная гарантия государства на посещение любых лицензированных кружков или секций, размещенных на сайте Навигатора, за счет бюджета. У сертификата есть номинал – бюджетные деньги, которые можно потратить только на оплату кружка или секции для конкретного ребенка. Размер номинала определяют муниципальные власти. На сегодняшний день решения о персонифицированном финансировании допобразования приняли 33 региона. Из ближайших соседей сертификаты с 2019 г. действуют в Ярославской области и с 2021 г. вводятся во Владимирской. Номинал сертификата в Ярославле в 2019 г. составлял 9300 руб., или около 770 руб. в месяц.</a:t>
            </a:r>
          </a:p>
        </p:txBody>
      </p:sp>
      <p:sp>
        <p:nvSpPr>
          <p:cNvPr id="23555" name="Дата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D774EF-5358-4B8F-9140-6C44D375FF45}" type="datetime1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30.08.2021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Ретроспектива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41798995_TF56160789" id="{E9416FAF-F856-40AC-9675-C9B0760B1290}" vid="{1EEFFE07-2D5A-4CA5-A479-4D088CDD8AD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{93587A45-1D30-4F81-8611-BBF9FCBCB79B}tf56160789_win32</Template>
  <TotalTime>115</TotalTime>
  <Words>672</Words>
  <Application>Microsoft Office PowerPoint</Application>
  <PresentationFormat>Произвольный</PresentationFormat>
  <Paragraphs>49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Arial</vt:lpstr>
      <vt:lpstr>Bookman Old Style</vt:lpstr>
      <vt:lpstr>Franklin Gothic Book</vt:lpstr>
      <vt:lpstr>Calibri</vt:lpstr>
      <vt:lpstr>Source Sans Pro Black</vt:lpstr>
      <vt:lpstr>Times New Roman</vt:lpstr>
      <vt:lpstr>1_РетроспективаVTI</vt:lpstr>
      <vt:lpstr>1_РетроспективаVTI</vt:lpstr>
      <vt:lpstr>1_РетроспективаVTI</vt:lpstr>
      <vt:lpstr>1_РетроспективаVTI</vt:lpstr>
      <vt:lpstr>1_РетроспективаVTI</vt:lpstr>
      <vt:lpstr>1_РетроспективаVTI</vt:lpstr>
      <vt:lpstr>1_РетроспективаVTI</vt:lpstr>
      <vt:lpstr>навигатор по дополнительным общеобразовательным программам</vt:lpstr>
      <vt:lpstr>Навигатор — это не просто нововведение системы дополнительного образования детей, это инструмент, который позволит стереть границы подведомственной принадлежности учреждений и выстроить доступность всех дополнительных общеобразовательных программ в регионе для детей и родителей.</vt:lpstr>
      <vt:lpstr>В Ивановской области появился новый электронный ресурс – навигатор по дополнительным общеобразовательным программам.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Инструкция для родителей( дети с 14 лет могут регистрироваться самостоятельно. ) по регистрации в системе Навигатор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навигатор по дополнительным общеобразовательным программам</dc:title>
  <dc:creator>Илья Абрамов</dc:creator>
  <cp:lastModifiedBy>User</cp:lastModifiedBy>
  <cp:revision>23</cp:revision>
  <dcterms:created xsi:type="dcterms:W3CDTF">2021-08-24T08:53:13Z</dcterms:created>
  <dcterms:modified xsi:type="dcterms:W3CDTF">2021-08-30T07:35:38Z</dcterms:modified>
</cp:coreProperties>
</file>